
<file path=[Content_Types].xml><?xml version="1.0" encoding="utf-8"?>
<Types xmlns="http://schemas.openxmlformats.org/package/2006/content-types">
  <Default Extension="xml" ContentType="application/xml"/>
  <Default Extension="jpg" ContentType="image/jpeg"/>
  <Default Extension="jpeg" ContentType="image/jpeg"/>
  <Default Extension="emf" ContentType="image/x-emf"/>
  <Default Extension="xlsx" ContentType="application/vnd.openxmlformats-officedocument.spreadsheetml.sheet"/>
  <Default Extension="rels" ContentType="application/vnd.openxmlformats-package.relationships+xml"/>
  <Default Extension="gif" ContentType="image/gif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customXml/itemProps4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charts/chart1.xml" ContentType="application/vnd.openxmlformats-officedocument.drawingml.chart+xml"/>
  <Override PartName="/ppt/theme/themeOverride1.xml" ContentType="application/vnd.openxmlformats-officedocument.themeOverride+xml"/>
  <Override PartName="/ppt/theme/themeOverride2.xml" ContentType="application/vnd.openxmlformats-officedocument.themeOverr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charts/style1.xml" ContentType="application/vnd.ms-office.chartstyle+xml"/>
  <Override PartName="/ppt/charts/colors1.xml" ContentType="application/vnd.ms-office.chartcolorstyle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5" Type="http://schemas.openxmlformats.org/officeDocument/2006/relationships/custom-properties" Target="docProps/custom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05" r:id="rId5"/>
  </p:sldMasterIdLst>
  <p:notesMasterIdLst>
    <p:notesMasterId r:id="rId24"/>
  </p:notesMasterIdLst>
  <p:handoutMasterIdLst>
    <p:handoutMasterId r:id="rId25"/>
  </p:handoutMasterIdLst>
  <p:sldIdLst>
    <p:sldId id="409" r:id="rId6"/>
    <p:sldId id="403" r:id="rId7"/>
    <p:sldId id="408" r:id="rId8"/>
    <p:sldId id="404" r:id="rId9"/>
    <p:sldId id="411" r:id="rId10"/>
    <p:sldId id="412" r:id="rId11"/>
    <p:sldId id="407" r:id="rId12"/>
    <p:sldId id="413" r:id="rId13"/>
    <p:sldId id="414" r:id="rId14"/>
    <p:sldId id="422" r:id="rId15"/>
    <p:sldId id="416" r:id="rId16"/>
    <p:sldId id="417" r:id="rId17"/>
    <p:sldId id="418" r:id="rId18"/>
    <p:sldId id="419" r:id="rId19"/>
    <p:sldId id="420" r:id="rId20"/>
    <p:sldId id="421" r:id="rId21"/>
    <p:sldId id="410" r:id="rId22"/>
    <p:sldId id="406" r:id="rId23"/>
  </p:sldIdLst>
  <p:sldSz cx="12192000" cy="6858000"/>
  <p:notesSz cx="6858000" cy="9144000"/>
  <p:defaultTextStyle>
    <a:defPPr>
      <a:defRPr lang="en-US"/>
    </a:defPPr>
    <a:lvl1pPr marL="0" algn="l" defTabSz="914363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182" algn="l" defTabSz="914363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363" algn="l" defTabSz="914363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545" algn="l" defTabSz="914363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727" algn="l" defTabSz="914363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5909" algn="l" defTabSz="914363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090" algn="l" defTabSz="914363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272" algn="l" defTabSz="914363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454" algn="l" defTabSz="914363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>
        <p15:guide id="1" orient="horz" pos="3816" userDrawn="1">
          <p15:clr>
            <a:srgbClr val="A4A3A4"/>
          </p15:clr>
        </p15:guide>
        <p15:guide id="2" pos="464" userDrawn="1">
          <p15:clr>
            <a:srgbClr val="A4A3A4"/>
          </p15:clr>
        </p15:guide>
        <p15:guide id="4" pos="7192" userDrawn="1">
          <p15:clr>
            <a:srgbClr val="A4A3A4"/>
          </p15:clr>
        </p15:guide>
        <p15:guide id="5" orient="horz" pos="488" userDrawn="1">
          <p15:clr>
            <a:srgbClr val="A4A3A4"/>
          </p15:clr>
        </p15:guide>
        <p15:guide id="6" pos="6066" userDrawn="1">
          <p15:clr>
            <a:srgbClr val="A4A3A4"/>
          </p15:clr>
        </p15:guide>
      </p15:sldGuideLst>
    </p:ext>
    <p:ext uri="{2D200454-40CA-4A62-9FC3-DE9A4176ACB9}">
      <p15:notesGuideLst xmlns=""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prnWhat="handouts4" frameSlides="1"/>
  <p:clrMru>
    <a:srgbClr val="53C6E2"/>
    <a:srgbClr val="53C6E1"/>
    <a:srgbClr val="57D7F6"/>
    <a:srgbClr val="4FC1DC"/>
    <a:srgbClr val="1B252A"/>
    <a:srgbClr val="27A5C3"/>
    <a:srgbClr val="5AB7B2"/>
    <a:srgbClr val="181D22"/>
    <a:srgbClr val="323D48"/>
    <a:srgbClr val="28A8C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96"/>
    </p:ext>
    <p:ext uri="{FD5EFAAD-0ECE-453E-9831-46B23BE46B34}">
      <p15:chartTrackingRefBased xmlns=""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21E4AEA4-8DFA-4A89-87EB-49C32662AFE0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8" autoAdjust="0"/>
    <p:restoredTop sz="95032" autoAdjust="0"/>
  </p:normalViewPr>
  <p:slideViewPr>
    <p:cSldViewPr snapToGrid="0">
      <p:cViewPr varScale="1">
        <p:scale>
          <a:sx n="70" d="100"/>
          <a:sy n="70" d="100"/>
        </p:scale>
        <p:origin x="-688" y="-104"/>
      </p:cViewPr>
      <p:guideLst>
        <p:guide orient="horz" pos="3816"/>
        <p:guide orient="horz" pos="488"/>
        <p:guide pos="464"/>
        <p:guide pos="7192"/>
        <p:guide pos="6066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 showGuides="1">
      <p:cViewPr varScale="1">
        <p:scale>
          <a:sx n="95" d="100"/>
          <a:sy n="95" d="100"/>
        </p:scale>
        <p:origin x="-3630" y="-108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4.xml"/><Relationship Id="rId20" Type="http://schemas.openxmlformats.org/officeDocument/2006/relationships/slide" Target="slides/slide15.xml"/><Relationship Id="rId21" Type="http://schemas.openxmlformats.org/officeDocument/2006/relationships/slide" Target="slides/slide16.xml"/><Relationship Id="rId22" Type="http://schemas.openxmlformats.org/officeDocument/2006/relationships/slide" Target="slides/slide17.xml"/><Relationship Id="rId23" Type="http://schemas.openxmlformats.org/officeDocument/2006/relationships/slide" Target="slides/slide18.xml"/><Relationship Id="rId24" Type="http://schemas.openxmlformats.org/officeDocument/2006/relationships/notesMaster" Target="notesMasters/notesMaster1.xml"/><Relationship Id="rId25" Type="http://schemas.openxmlformats.org/officeDocument/2006/relationships/handoutMaster" Target="handoutMasters/handoutMaster1.xml"/><Relationship Id="rId26" Type="http://schemas.openxmlformats.org/officeDocument/2006/relationships/printerSettings" Target="printerSettings/printerSettings1.bin"/><Relationship Id="rId27" Type="http://schemas.openxmlformats.org/officeDocument/2006/relationships/presProps" Target="presProps.xml"/><Relationship Id="rId28" Type="http://schemas.openxmlformats.org/officeDocument/2006/relationships/viewProps" Target="viewProps.xml"/><Relationship Id="rId29" Type="http://schemas.openxmlformats.org/officeDocument/2006/relationships/theme" Target="theme/theme1.xml"/><Relationship Id="rId30" Type="http://schemas.openxmlformats.org/officeDocument/2006/relationships/tableStyles" Target="tableStyles.xml"/><Relationship Id="rId10" Type="http://schemas.openxmlformats.org/officeDocument/2006/relationships/slide" Target="slides/slide5.xml"/><Relationship Id="rId11" Type="http://schemas.openxmlformats.org/officeDocument/2006/relationships/slide" Target="slides/slide6.xml"/><Relationship Id="rId12" Type="http://schemas.openxmlformats.org/officeDocument/2006/relationships/slide" Target="slides/slide7.xml"/><Relationship Id="rId13" Type="http://schemas.openxmlformats.org/officeDocument/2006/relationships/slide" Target="slides/slide8.xml"/><Relationship Id="rId14" Type="http://schemas.openxmlformats.org/officeDocument/2006/relationships/slide" Target="slides/slide9.xml"/><Relationship Id="rId15" Type="http://schemas.openxmlformats.org/officeDocument/2006/relationships/slide" Target="slides/slide10.xml"/><Relationship Id="rId16" Type="http://schemas.openxmlformats.org/officeDocument/2006/relationships/slide" Target="slides/slide11.xml"/><Relationship Id="rId17" Type="http://schemas.openxmlformats.org/officeDocument/2006/relationships/slide" Target="slides/slide12.xml"/><Relationship Id="rId18" Type="http://schemas.openxmlformats.org/officeDocument/2006/relationships/slide" Target="slides/slide13.xml"/><Relationship Id="rId19" Type="http://schemas.openxmlformats.org/officeDocument/2006/relationships/slide" Target="slides/slide14.xml"/><Relationship Id="rId1" Type="http://schemas.openxmlformats.org/officeDocument/2006/relationships/customXml" Target="../customXml/item1.xml"/><Relationship Id="rId2" Type="http://schemas.openxmlformats.org/officeDocument/2006/relationships/customXml" Target="../customXml/item2.xml"/><Relationship Id="rId3" Type="http://schemas.openxmlformats.org/officeDocument/2006/relationships/customXml" Target="../customXml/item3.xml"/><Relationship Id="rId4" Type="http://schemas.openxmlformats.org/officeDocument/2006/relationships/customXml" Target="../customXml/item4.xml"/><Relationship Id="rId5" Type="http://schemas.openxmlformats.org/officeDocument/2006/relationships/slideMaster" Target="slideMasters/slide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Sheet1.xlsx"/><Relationship Id="rId2" Type="http://schemas.microsoft.com/office/2011/relationships/chartStyle" Target="style1.xml"/><Relationship Id="rId3" Type="http://schemas.microsoft.com/office/2011/relationships/chartColorStyle" Target="colors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2400" b="0" i="0" u="none" strike="noStrike" kern="1200" spc="3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pPr>
            <a:r>
              <a:rPr lang="en-US" sz="2400" spc="300" dirty="0" smtClean="0">
                <a:solidFill>
                  <a:schemeClr val="bg1"/>
                </a:solidFill>
              </a:rPr>
              <a:t>IMPACT ON</a:t>
            </a:r>
            <a:r>
              <a:rPr lang="en-US" sz="2400" spc="300" baseline="0" dirty="0" smtClean="0">
                <a:solidFill>
                  <a:schemeClr val="bg1"/>
                </a:solidFill>
              </a:rPr>
              <a:t> BUSINESS</a:t>
            </a:r>
            <a:endParaRPr lang="en-US" sz="2400" spc="300" dirty="0">
              <a:solidFill>
                <a:schemeClr val="bg1"/>
              </a:solidFill>
            </a:endParaRPr>
          </a:p>
        </c:rich>
      </c:tx>
      <c:layout>
        <c:manualLayout>
          <c:xMode val="edge"/>
          <c:yMode val="edge"/>
          <c:x val="0.188816210408838"/>
          <c:y val="0.0556556958288213"/>
        </c:manualLayout>
      </c:layout>
      <c:overlay val="0"/>
      <c:spPr>
        <a:noFill/>
        <a:ln>
          <a:noFill/>
        </a:ln>
        <a:effectLst/>
      </c:spPr>
    </c:title>
    <c:autoTitleDeleted val="0"/>
    <c:plotArea>
      <c:layout>
        <c:manualLayout>
          <c:layoutTarget val="inner"/>
          <c:xMode val="edge"/>
          <c:yMode val="edge"/>
          <c:x val="0.00328537004697713"/>
          <c:y val="0.19746055030636"/>
          <c:w val="0.534093594758539"/>
          <c:h val="0.801140330543629"/>
        </c:manualLayout>
      </c:layout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Sales</c:v>
                </c:pt>
              </c:strCache>
            </c:strRef>
          </c:tx>
          <c:spPr>
            <a:ln w="57150">
              <a:solidFill>
                <a:schemeClr val="accent5">
                  <a:lumMod val="50000"/>
                </a:schemeClr>
              </a:solidFill>
            </a:ln>
          </c:spPr>
          <c:dPt>
            <c:idx val="0"/>
            <c:bubble3D val="0"/>
            <c:spPr>
              <a:solidFill>
                <a:schemeClr val="accent1"/>
              </a:solidFill>
              <a:ln w="57150">
                <a:solidFill>
                  <a:schemeClr val="accent5">
                    <a:lumMod val="50000"/>
                  </a:schemeClr>
                </a:solidFill>
              </a:ln>
              <a:effectLst/>
            </c:spPr>
          </c:dPt>
          <c:dPt>
            <c:idx val="1"/>
            <c:bubble3D val="0"/>
            <c:spPr>
              <a:solidFill>
                <a:schemeClr val="accent2"/>
              </a:solidFill>
              <a:ln w="57150">
                <a:solidFill>
                  <a:schemeClr val="accent5">
                    <a:lumMod val="50000"/>
                  </a:schemeClr>
                </a:solidFill>
              </a:ln>
              <a:effectLst/>
            </c:spPr>
          </c:dPt>
          <c:dPt>
            <c:idx val="2"/>
            <c:bubble3D val="0"/>
            <c:spPr>
              <a:solidFill>
                <a:schemeClr val="accent3"/>
              </a:solidFill>
              <a:ln w="57150">
                <a:solidFill>
                  <a:schemeClr val="accent5">
                    <a:lumMod val="50000"/>
                  </a:schemeClr>
                </a:solidFill>
              </a:ln>
              <a:effectLst/>
            </c:spPr>
          </c:dPt>
          <c:dPt>
            <c:idx val="3"/>
            <c:bubble3D val="0"/>
            <c:spPr>
              <a:solidFill>
                <a:schemeClr val="accent4"/>
              </a:solidFill>
              <a:ln w="57150">
                <a:solidFill>
                  <a:schemeClr val="accent5">
                    <a:lumMod val="50000"/>
                  </a:schemeClr>
                </a:solidFill>
              </a:ln>
              <a:effectLst/>
            </c:spPr>
          </c:dPt>
          <c:cat>
            <c:strRef>
              <c:f>Sheet1!$A$2:$A$5</c:f>
              <c:strCache>
                <c:ptCount val="4"/>
                <c:pt idx="0">
                  <c:v>Hilarity</c:v>
                </c:pt>
                <c:pt idx="1">
                  <c:v>Infrastructure as Code</c:v>
                </c:pt>
                <c:pt idx="2">
                  <c:v>Test Driven Development</c:v>
                </c:pt>
                <c:pt idx="3">
                  <c:v>Continulous Delivery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8.2</c:v>
                </c:pt>
                <c:pt idx="1">
                  <c:v>3.2</c:v>
                </c:pt>
                <c:pt idx="2">
                  <c:v>1.4</c:v>
                </c:pt>
                <c:pt idx="3">
                  <c:v>1.2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55"/>
      </c:doughnutChart>
      <c:spPr>
        <a:noFill/>
        <a:ln>
          <a:noFill/>
        </a:ln>
        <a:effectLst/>
      </c:spPr>
    </c:plotArea>
    <c:legend>
      <c:legendPos val="b"/>
      <c:layout>
        <c:manualLayout>
          <c:xMode val="edge"/>
          <c:yMode val="edge"/>
          <c:x val="0.652852817851403"/>
          <c:y val="0.239074542420458"/>
          <c:w val="0.280588838691037"/>
          <c:h val="0.615754967322749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400" b="0" i="0" u="none" strike="noStrike" kern="1200" baseline="0">
              <a:solidFill>
                <a:schemeClr val="bg1"/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1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FE60895-255A-1C4C-8A7B-48A6FCC47E92}" type="datetime1">
              <a:rPr lang="en-CA" smtClean="0">
                <a:latin typeface="Arial" panose="020B0604020202020204" pitchFamily="34" charset="0"/>
                <a:cs typeface="Arial" panose="020B0604020202020204" pitchFamily="34" charset="0"/>
              </a:rPr>
              <a:t>4/2/15</a:t>
            </a:fld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62484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sz="900" dirty="0" smtClean="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6248399" y="8685213"/>
            <a:ext cx="608013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980CB99-47E3-46F4-AAEB-3919FBEFC014}" type="slidenum">
              <a:rPr lang="en-US" smtClean="0">
                <a:latin typeface="Arial" panose="020B0604020202020204" pitchFamily="34" charset="0"/>
                <a:cs typeface="Arial" panose="020B0604020202020204" pitchFamily="34" charset="0"/>
              </a:rPr>
              <a:pPr/>
              <a:t>‹#›</a:t>
            </a:fld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29016387"/>
      </p:ext>
    </p:extLst>
  </p:cSld>
  <p:clrMap bg1="lt1" tx1="dk1" bg2="lt2" tx2="dk2" accent1="accent1" accent2="accent2" accent3="accent3" accent4="accent4" accent5="accent5" accent6="accent6" hlink="hlink" folHlink="folHlink"/>
  <p:hf dt="0"/>
</p:handoutMaster>
</file>

<file path=ppt/media/image1.jpg>
</file>

<file path=ppt/media/image10.png>
</file>

<file path=ppt/media/image3.jpg>
</file>

<file path=ppt/media/image4.png>
</file>

<file path=ppt/media/image5.png>
</file>

<file path=ppt/media/image6.gif>
</file>

<file path=ppt/media/image7.gif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 bwMode="ltGray"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BFFFB994-B51A-7449-B85A-B64DF9DCCDDC}" type="datetime1">
              <a:rPr lang="en-CA" smtClean="0"/>
              <a:pPr/>
              <a:t>4/2/15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6172199" y="8685213"/>
            <a:ext cx="684213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8B263312-38AA-4E1E-B2B5-0F8F122B24FE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9" name="Footer Placeholder 3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62484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24071592"/>
      </p:ext>
    </p:extLst>
  </p:cSld>
  <p:clrMap bg1="lt1" tx1="dk1" bg2="lt2" tx2="dk2" accent1="accent1" accent2="accent2" accent3="accent3" accent4="accent4" accent5="accent5" accent6="accent6" hlink="hlink" folHlink="folHlink"/>
  <p:hf dt="0"/>
  <p:notesStyle>
    <a:lvl1pPr marL="0" algn="l" defTabSz="914363" rtl="0" eaLnBrk="1" latinLnBrk="0" hangingPunct="1">
      <a:lnSpc>
        <a:spcPct val="90000"/>
      </a:lnSpc>
      <a:spcAft>
        <a:spcPts val="333"/>
      </a:spcAft>
      <a:defRPr sz="900"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1pPr>
    <a:lvl2pPr marL="212981" indent="-105829" algn="l" defTabSz="914363" rtl="0" eaLnBrk="1" latinLnBrk="0" hangingPunct="1">
      <a:lnSpc>
        <a:spcPct val="90000"/>
      </a:lnSpc>
      <a:spcAft>
        <a:spcPts val="333"/>
      </a:spcAft>
      <a:buFont typeface="Arial" pitchFamily="34" charset="0"/>
      <a:buChar char="•"/>
      <a:defRPr sz="9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2pPr>
    <a:lvl3pPr marL="328070" indent="-115090" algn="l" defTabSz="914363" rtl="0" eaLnBrk="1" latinLnBrk="0" hangingPunct="1">
      <a:lnSpc>
        <a:spcPct val="90000"/>
      </a:lnSpc>
      <a:spcAft>
        <a:spcPts val="333"/>
      </a:spcAft>
      <a:buFont typeface="Arial" pitchFamily="34" charset="0"/>
      <a:buChar char="•"/>
      <a:defRPr sz="9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3pPr>
    <a:lvl4pPr marL="482846" indent="-146838" algn="l" defTabSz="914363" rtl="0" eaLnBrk="1" latinLnBrk="0" hangingPunct="1">
      <a:lnSpc>
        <a:spcPct val="90000"/>
      </a:lnSpc>
      <a:spcAft>
        <a:spcPts val="333"/>
      </a:spcAft>
      <a:buFont typeface="Arial" pitchFamily="34" charset="0"/>
      <a:buChar char="•"/>
      <a:defRPr sz="9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4pPr>
    <a:lvl5pPr marL="615132" indent="-115090" algn="l" defTabSz="914363" rtl="0" eaLnBrk="1" latinLnBrk="0" hangingPunct="1">
      <a:lnSpc>
        <a:spcPct val="90000"/>
      </a:lnSpc>
      <a:spcAft>
        <a:spcPts val="333"/>
      </a:spcAft>
      <a:buFont typeface="Arial" pitchFamily="34" charset="0"/>
      <a:buChar char="•"/>
      <a:defRPr sz="9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5pPr>
    <a:lvl6pPr marL="2285909" algn="l" defTabSz="914363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090" algn="l" defTabSz="914363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272" algn="l" defTabSz="914363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454" algn="l" defTabSz="914363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1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621347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17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5393619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emf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jpg"/><Relationship Id="rId3" Type="http://schemas.openxmlformats.org/officeDocument/2006/relationships/image" Target="../media/image4.pn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2.emf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2.emf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emf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emf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lternate Walk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128529" y="613520"/>
            <a:ext cx="7934944" cy="56322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61477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Alternate Walk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16935" y="-250065"/>
            <a:ext cx="7358130" cy="73581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80856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peaker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5"/>
          <p:cNvSpPr>
            <a:spLocks/>
          </p:cNvSpPr>
          <p:nvPr userDrawn="1"/>
        </p:nvSpPr>
        <p:spPr bwMode="auto">
          <a:xfrm>
            <a:off x="4662488" y="1389063"/>
            <a:ext cx="34925" cy="12700"/>
          </a:xfrm>
          <a:custGeom>
            <a:avLst/>
            <a:gdLst>
              <a:gd name="T0" fmla="*/ 12 w 16"/>
              <a:gd name="T1" fmla="*/ 0 h 6"/>
              <a:gd name="T2" fmla="*/ 0 w 16"/>
              <a:gd name="T3" fmla="*/ 6 h 6"/>
              <a:gd name="T4" fmla="*/ 16 w 16"/>
              <a:gd name="T5" fmla="*/ 6 h 6"/>
              <a:gd name="T6" fmla="*/ 12 w 16"/>
              <a:gd name="T7" fmla="*/ 0 h 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6" h="6">
                <a:moveTo>
                  <a:pt x="12" y="0"/>
                </a:moveTo>
                <a:cubicBezTo>
                  <a:pt x="0" y="6"/>
                  <a:pt x="0" y="6"/>
                  <a:pt x="0" y="6"/>
                </a:cubicBezTo>
                <a:cubicBezTo>
                  <a:pt x="16" y="6"/>
                  <a:pt x="16" y="6"/>
                  <a:pt x="16" y="6"/>
                </a:cubicBezTo>
                <a:cubicBezTo>
                  <a:pt x="15" y="4"/>
                  <a:pt x="14" y="2"/>
                  <a:pt x="12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" name="Title 1"/>
          <p:cNvSpPr>
            <a:spLocks noGrp="1"/>
          </p:cNvSpPr>
          <p:nvPr userDrawn="1">
            <p:ph type="title"/>
          </p:nvPr>
        </p:nvSpPr>
        <p:spPr>
          <a:xfrm>
            <a:off x="5551714" y="3088857"/>
            <a:ext cx="4714989" cy="1994392"/>
          </a:xfrm>
        </p:spPr>
        <p:txBody>
          <a:bodyPr vert="horz" wrap="square" lIns="0" tIns="0" rIns="0" bIns="0" rtlCol="0" anchor="b" anchorCtr="0">
            <a:spAutoFit/>
          </a:bodyPr>
          <a:lstStyle>
            <a:lvl1pPr>
              <a:defRPr lang="en-US" sz="4800" b="1" i="1" spc="600" dirty="0"/>
            </a:lvl1pPr>
          </a:lstStyle>
          <a:p>
            <a:pPr lvl="0"/>
            <a:r>
              <a:rPr lang="en-US" smtClean="0"/>
              <a:t>Click to edit Master title style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7665"/>
          <a:stretch/>
        </p:blipFill>
        <p:spPr>
          <a:xfrm>
            <a:off x="287566" y="3763145"/>
            <a:ext cx="5000530" cy="1471122"/>
          </a:xfrm>
          <a:prstGeom prst="rect">
            <a:avLst/>
          </a:prstGeom>
        </p:spPr>
      </p:pic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5579605" y="5317182"/>
            <a:ext cx="4366310" cy="603250"/>
          </a:xfrm>
        </p:spPr>
        <p:txBody>
          <a:bodyPr/>
          <a:lstStyle>
            <a:lvl1pPr marL="0" indent="0" algn="l" defTabSz="914400" rtl="0" eaLnBrk="1" latinLnBrk="0" hangingPunct="1">
              <a:lnSpc>
                <a:spcPct val="120000"/>
              </a:lnSpc>
              <a:buNone/>
              <a:defRPr lang="en-US" sz="1800" b="1" kern="1200" spc="600" dirty="0" smtClean="0">
                <a:solidFill>
                  <a:srgbClr val="4FC1DC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0" algn="l" defTabSz="914400" rtl="0" eaLnBrk="1" latinLnBrk="0" hangingPunct="1">
              <a:lnSpc>
                <a:spcPct val="120000"/>
              </a:lnSpc>
              <a:defRPr lang="en-US" sz="2000" b="1" kern="1200" spc="600" dirty="0" smtClean="0">
                <a:solidFill>
                  <a:srgbClr val="4FC1DC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0" algn="l" defTabSz="914400" rtl="0" eaLnBrk="1" latinLnBrk="0" hangingPunct="1">
              <a:lnSpc>
                <a:spcPct val="120000"/>
              </a:lnSpc>
              <a:defRPr lang="en-US" sz="2000" b="1" kern="1200" spc="600" dirty="0" smtClean="0">
                <a:solidFill>
                  <a:srgbClr val="4FC1DC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0" algn="l" defTabSz="914400" rtl="0" eaLnBrk="1" latinLnBrk="0" hangingPunct="1">
              <a:lnSpc>
                <a:spcPct val="120000"/>
              </a:lnSpc>
              <a:defRPr lang="en-US" sz="2000" b="1" kern="1200" spc="600" dirty="0" smtClean="0">
                <a:solidFill>
                  <a:srgbClr val="4FC1DC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0" algn="l" defTabSz="914400" rtl="0" eaLnBrk="1" latinLnBrk="0" hangingPunct="1">
              <a:lnSpc>
                <a:spcPct val="120000"/>
              </a:lnSpc>
              <a:defRPr lang="en-US" sz="2000" b="1" kern="1200" spc="600" dirty="0">
                <a:solidFill>
                  <a:srgbClr val="4FC1DC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 rotWithShape="1">
          <a:blip r:embed="rId3"/>
          <a:srcRect l="36626" t="64614" r="34998"/>
          <a:stretch/>
        </p:blipFill>
        <p:spPr>
          <a:xfrm>
            <a:off x="11297522" y="5956299"/>
            <a:ext cx="703044" cy="6223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31670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5"/>
          <p:cNvSpPr>
            <a:spLocks/>
          </p:cNvSpPr>
          <p:nvPr userDrawn="1"/>
        </p:nvSpPr>
        <p:spPr bwMode="auto">
          <a:xfrm>
            <a:off x="4827588" y="1084263"/>
            <a:ext cx="34925" cy="12700"/>
          </a:xfrm>
          <a:custGeom>
            <a:avLst/>
            <a:gdLst>
              <a:gd name="T0" fmla="*/ 12 w 16"/>
              <a:gd name="T1" fmla="*/ 0 h 6"/>
              <a:gd name="T2" fmla="*/ 0 w 16"/>
              <a:gd name="T3" fmla="*/ 6 h 6"/>
              <a:gd name="T4" fmla="*/ 16 w 16"/>
              <a:gd name="T5" fmla="*/ 6 h 6"/>
              <a:gd name="T6" fmla="*/ 12 w 16"/>
              <a:gd name="T7" fmla="*/ 0 h 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6" h="6">
                <a:moveTo>
                  <a:pt x="12" y="0"/>
                </a:moveTo>
                <a:cubicBezTo>
                  <a:pt x="0" y="6"/>
                  <a:pt x="0" y="6"/>
                  <a:pt x="0" y="6"/>
                </a:cubicBezTo>
                <a:cubicBezTo>
                  <a:pt x="16" y="6"/>
                  <a:pt x="16" y="6"/>
                  <a:pt x="16" y="6"/>
                </a:cubicBezTo>
                <a:cubicBezTo>
                  <a:pt x="15" y="4"/>
                  <a:pt x="14" y="2"/>
                  <a:pt x="12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" name="Title 1"/>
          <p:cNvSpPr>
            <a:spLocks noGrp="1"/>
          </p:cNvSpPr>
          <p:nvPr userDrawn="1">
            <p:ph type="title"/>
          </p:nvPr>
        </p:nvSpPr>
        <p:spPr>
          <a:xfrm>
            <a:off x="1149349" y="3245674"/>
            <a:ext cx="8216901" cy="1329595"/>
          </a:xfrm>
        </p:spPr>
        <p:txBody>
          <a:bodyPr anchor="b"/>
          <a:lstStyle>
            <a:lvl1pPr>
              <a:defRPr sz="4800" b="1" i="1" spc="600" baseline="0">
                <a:gradFill>
                  <a:gsLst>
                    <a:gs pos="21239">
                      <a:schemeClr val="bg1"/>
                    </a:gs>
                    <a:gs pos="83000">
                      <a:schemeClr val="bg1"/>
                    </a:gs>
                  </a:gsLst>
                  <a:lin ang="5400000" scaled="1"/>
                </a:gra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7665"/>
          <a:stretch/>
        </p:blipFill>
        <p:spPr>
          <a:xfrm>
            <a:off x="234951" y="1028700"/>
            <a:ext cx="6970842" cy="2050775"/>
          </a:xfrm>
          <a:prstGeom prst="rect">
            <a:avLst/>
          </a:prstGeom>
        </p:spPr>
      </p:pic>
      <p:cxnSp>
        <p:nvCxnSpPr>
          <p:cNvPr id="7" name="Straight Connector 6"/>
          <p:cNvCxnSpPr/>
          <p:nvPr userDrawn="1"/>
        </p:nvCxnSpPr>
        <p:spPr>
          <a:xfrm>
            <a:off x="1149350" y="4743450"/>
            <a:ext cx="8216900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 userDrawn="1"/>
        </p:nvCxnSpPr>
        <p:spPr>
          <a:xfrm>
            <a:off x="1149350" y="4895850"/>
            <a:ext cx="8216900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1149350" y="5133202"/>
            <a:ext cx="8216900" cy="603250"/>
          </a:xfrm>
        </p:spPr>
        <p:txBody>
          <a:bodyPr/>
          <a:lstStyle>
            <a:lvl1pPr marL="0" indent="0" algn="l" defTabSz="914400" rtl="0" eaLnBrk="1" latinLnBrk="0" hangingPunct="1">
              <a:lnSpc>
                <a:spcPct val="120000"/>
              </a:lnSpc>
              <a:buNone/>
              <a:defRPr lang="en-US" sz="1800" b="1" kern="1200" spc="600" dirty="0" smtClean="0">
                <a:solidFill>
                  <a:srgbClr val="4FC1DC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0" algn="l" defTabSz="914400" rtl="0" eaLnBrk="1" latinLnBrk="0" hangingPunct="1">
              <a:lnSpc>
                <a:spcPct val="120000"/>
              </a:lnSpc>
              <a:defRPr lang="en-US" sz="2000" b="1" kern="1200" spc="600" dirty="0" smtClean="0">
                <a:solidFill>
                  <a:srgbClr val="4FC1DC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2pPr>
            <a:lvl3pPr marL="0" algn="l" defTabSz="914400" rtl="0" eaLnBrk="1" latinLnBrk="0" hangingPunct="1">
              <a:lnSpc>
                <a:spcPct val="120000"/>
              </a:lnSpc>
              <a:defRPr lang="en-US" sz="2000" b="1" kern="1200" spc="600" dirty="0" smtClean="0">
                <a:solidFill>
                  <a:srgbClr val="4FC1DC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3pPr>
            <a:lvl4pPr marL="0" algn="l" defTabSz="914400" rtl="0" eaLnBrk="1" latinLnBrk="0" hangingPunct="1">
              <a:lnSpc>
                <a:spcPct val="120000"/>
              </a:lnSpc>
              <a:defRPr lang="en-US" sz="2000" b="1" kern="1200" spc="600" dirty="0" smtClean="0">
                <a:solidFill>
                  <a:srgbClr val="4FC1DC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4pPr>
            <a:lvl5pPr marL="0" algn="l" defTabSz="914400" rtl="0" eaLnBrk="1" latinLnBrk="0" hangingPunct="1">
              <a:lnSpc>
                <a:spcPct val="120000"/>
              </a:lnSpc>
              <a:defRPr lang="en-US" sz="2000" b="1" kern="1200" spc="600" dirty="0">
                <a:solidFill>
                  <a:srgbClr val="4FC1DC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3"/>
          <a:srcRect l="36626" t="64614" r="34998"/>
          <a:stretch/>
        </p:blipFill>
        <p:spPr>
          <a:xfrm>
            <a:off x="11297522" y="5956299"/>
            <a:ext cx="703044" cy="6223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59781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731932" y="1797818"/>
            <a:ext cx="8897169" cy="3880970"/>
          </a:xfrm>
        </p:spPr>
        <p:txBody>
          <a:bodyPr>
            <a:noAutofit/>
          </a:bodyPr>
          <a:lstStyle>
            <a:lvl1pPr>
              <a:defRPr baseline="0">
                <a:gradFill>
                  <a:gsLst>
                    <a:gs pos="21239">
                      <a:schemeClr val="bg1"/>
                    </a:gs>
                    <a:gs pos="83000">
                      <a:schemeClr val="bg1"/>
                    </a:gs>
                  </a:gsLst>
                  <a:lin ang="5400000" scaled="1"/>
                </a:gradFill>
              </a:defRPr>
            </a:lvl1pPr>
            <a:lvl2pPr>
              <a:defRPr baseline="0">
                <a:gradFill>
                  <a:gsLst>
                    <a:gs pos="21239">
                      <a:schemeClr val="bg1"/>
                    </a:gs>
                    <a:gs pos="83000">
                      <a:schemeClr val="bg1"/>
                    </a:gs>
                  </a:gsLst>
                  <a:lin ang="5400000" scaled="1"/>
                </a:gradFill>
              </a:defRPr>
            </a:lvl2pPr>
            <a:lvl3pPr>
              <a:defRPr baseline="0">
                <a:gradFill>
                  <a:gsLst>
                    <a:gs pos="21239">
                      <a:schemeClr val="bg1"/>
                    </a:gs>
                    <a:gs pos="83000">
                      <a:schemeClr val="bg1"/>
                    </a:gs>
                  </a:gsLst>
                  <a:lin ang="5400000" scaled="1"/>
                </a:gradFill>
              </a:defRPr>
            </a:lvl3pPr>
            <a:lvl4pPr>
              <a:defRPr baseline="0">
                <a:gradFill>
                  <a:gsLst>
                    <a:gs pos="21239">
                      <a:schemeClr val="bg1"/>
                    </a:gs>
                    <a:gs pos="83000">
                      <a:schemeClr val="bg1"/>
                    </a:gs>
                  </a:gsLst>
                  <a:lin ang="5400000" scaled="1"/>
                </a:gradFill>
              </a:defRPr>
            </a:lvl4pPr>
            <a:lvl5pPr>
              <a:defRPr baseline="0">
                <a:gradFill>
                  <a:gsLst>
                    <a:gs pos="21239">
                      <a:schemeClr val="bg1"/>
                    </a:gs>
                    <a:gs pos="83000">
                      <a:schemeClr val="bg1"/>
                    </a:gs>
                  </a:gsLst>
                  <a:lin ang="5400000" scaled="1"/>
                </a:gra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9" name="Freeform 5"/>
          <p:cNvSpPr>
            <a:spLocks/>
          </p:cNvSpPr>
          <p:nvPr userDrawn="1"/>
        </p:nvSpPr>
        <p:spPr bwMode="auto">
          <a:xfrm>
            <a:off x="4886420" y="1389063"/>
            <a:ext cx="34925" cy="12700"/>
          </a:xfrm>
          <a:custGeom>
            <a:avLst/>
            <a:gdLst>
              <a:gd name="T0" fmla="*/ 12 w 16"/>
              <a:gd name="T1" fmla="*/ 0 h 6"/>
              <a:gd name="T2" fmla="*/ 0 w 16"/>
              <a:gd name="T3" fmla="*/ 6 h 6"/>
              <a:gd name="T4" fmla="*/ 16 w 16"/>
              <a:gd name="T5" fmla="*/ 6 h 6"/>
              <a:gd name="T6" fmla="*/ 12 w 16"/>
              <a:gd name="T7" fmla="*/ 0 h 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6" h="6">
                <a:moveTo>
                  <a:pt x="12" y="0"/>
                </a:moveTo>
                <a:cubicBezTo>
                  <a:pt x="0" y="6"/>
                  <a:pt x="0" y="6"/>
                  <a:pt x="0" y="6"/>
                </a:cubicBezTo>
                <a:cubicBezTo>
                  <a:pt x="16" y="6"/>
                  <a:pt x="16" y="6"/>
                  <a:pt x="16" y="6"/>
                </a:cubicBezTo>
                <a:cubicBezTo>
                  <a:pt x="15" y="4"/>
                  <a:pt x="14" y="2"/>
                  <a:pt x="12" y="0"/>
                </a:cubicBezTo>
                <a:close/>
              </a:path>
            </a:pathLst>
          </a:custGeom>
          <a:solidFill>
            <a:srgbClr val="0000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" name="Title 1"/>
          <p:cNvSpPr>
            <a:spLocks noGrp="1"/>
          </p:cNvSpPr>
          <p:nvPr userDrawn="1">
            <p:ph type="title"/>
          </p:nvPr>
        </p:nvSpPr>
        <p:spPr>
          <a:xfrm>
            <a:off x="731932" y="703868"/>
            <a:ext cx="10819366" cy="609398"/>
          </a:xfrm>
        </p:spPr>
        <p:txBody>
          <a:bodyPr/>
          <a:lstStyle>
            <a:lvl1pPr>
              <a:defRPr sz="4400" i="0" spc="600" baseline="0">
                <a:gradFill>
                  <a:gsLst>
                    <a:gs pos="21239">
                      <a:schemeClr val="bg1"/>
                    </a:gs>
                    <a:gs pos="83000">
                      <a:schemeClr val="bg1"/>
                    </a:gs>
                  </a:gsLst>
                  <a:lin ang="5400000" scaled="1"/>
                </a:gra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pic>
        <p:nvPicPr>
          <p:cNvPr id="12" name="Picture 11"/>
          <p:cNvPicPr>
            <a:picLocks noChangeAspect="1"/>
          </p:cNvPicPr>
          <p:nvPr userDrawn="1"/>
        </p:nvPicPr>
        <p:blipFill rotWithShape="1">
          <a:blip r:embed="rId2"/>
          <a:srcRect l="36626" t="64614" r="34998"/>
          <a:stretch/>
        </p:blipFill>
        <p:spPr>
          <a:xfrm>
            <a:off x="11297522" y="5956299"/>
            <a:ext cx="703044" cy="6223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28621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5133266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ogo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 rotWithShape="1">
          <a:blip r:embed="rId2"/>
          <a:srcRect l="36626" t="64614" r="34998"/>
          <a:stretch/>
        </p:blipFill>
        <p:spPr>
          <a:xfrm>
            <a:off x="4108917" y="1670129"/>
            <a:ext cx="3974166" cy="35177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87757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theme" Target="../theme/theme1.xml"/><Relationship Id="rId9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auto"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 userDrawn="1"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 userDrawn="1">
            <p:ph type="title"/>
          </p:nvPr>
        </p:nvSpPr>
        <p:spPr bwMode="white">
          <a:xfrm>
            <a:off x="508000" y="457199"/>
            <a:ext cx="11176000" cy="609398"/>
          </a:xfrm>
          <a:prstGeom prst="rect">
            <a:avLst/>
          </a:prstGeom>
        </p:spPr>
        <p:txBody>
          <a:bodyPr vert="horz" wrap="square" lIns="0" tIns="0" rIns="0" bIns="0" rtlCol="0" anchor="t" anchorCtr="0">
            <a:sp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 userDrawn="1">
            <p:ph type="body" idx="1"/>
          </p:nvPr>
        </p:nvSpPr>
        <p:spPr bwMode="white">
          <a:xfrm>
            <a:off x="508000" y="1523796"/>
            <a:ext cx="11176000" cy="4173652"/>
          </a:xfrm>
          <a:prstGeom prst="rect">
            <a:avLst/>
          </a:prstGeom>
        </p:spPr>
        <p:txBody>
          <a:bodyPr vert="horz" wrap="square" lIns="0" tIns="0" rIns="0" bIns="0" rtlCol="0">
            <a:no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548626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1" r:id="rId1"/>
    <p:sldLayoutId id="2147483746" r:id="rId2"/>
    <p:sldLayoutId id="2147483745" r:id="rId3"/>
    <p:sldLayoutId id="2147483742" r:id="rId4"/>
    <p:sldLayoutId id="2147483720" r:id="rId5"/>
    <p:sldLayoutId id="2147483741" r:id="rId6"/>
    <p:sldLayoutId id="2147483740" r:id="rId7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  <p:hf sldNum="0" hdr="0" ftr="0" dt="0"/>
  <p:txStyles>
    <p:titleStyle>
      <a:lvl1pPr algn="l" defTabSz="914363" rtl="0" eaLnBrk="1" latinLnBrk="0" hangingPunct="1">
        <a:lnSpc>
          <a:spcPct val="90000"/>
        </a:lnSpc>
        <a:spcBef>
          <a:spcPct val="0"/>
        </a:spcBef>
        <a:buNone/>
        <a:defRPr lang="en-US" sz="4400" b="1" kern="1200" cap="none" spc="300" baseline="0" dirty="0" smtClean="0">
          <a:ln w="3175">
            <a:noFill/>
          </a:ln>
          <a:gradFill>
            <a:gsLst>
              <a:gs pos="21239">
                <a:schemeClr val="bg1"/>
              </a:gs>
              <a:gs pos="83000">
                <a:schemeClr val="bg1"/>
              </a:gs>
            </a:gsLst>
            <a:lin ang="5400000" scaled="1"/>
          </a:gradFill>
          <a:effectLst/>
          <a:latin typeface="+mj-lt"/>
          <a:ea typeface="+mn-ea"/>
          <a:cs typeface="Arial" charset="0"/>
        </a:defRPr>
      </a:lvl1pPr>
    </p:titleStyle>
    <p:bodyStyle>
      <a:lvl1pPr marL="231775" indent="-231775" algn="l" defTabSz="914363" rtl="0" eaLnBrk="1" latinLnBrk="0" hangingPunct="1">
        <a:lnSpc>
          <a:spcPct val="100000"/>
        </a:lnSpc>
        <a:spcBef>
          <a:spcPts val="600"/>
        </a:spcBef>
        <a:buSzPct val="90000"/>
        <a:buFont typeface="Arial" pitchFamily="34" charset="0"/>
        <a:buChar char="•"/>
        <a:defRPr sz="2400" kern="1200" spc="300" baseline="0">
          <a:gradFill>
            <a:gsLst>
              <a:gs pos="21239">
                <a:schemeClr val="bg1"/>
              </a:gs>
              <a:gs pos="83000">
                <a:schemeClr val="bg1"/>
              </a:gs>
            </a:gsLst>
            <a:lin ang="5400000" scaled="1"/>
          </a:gradFill>
          <a:latin typeface="+mn-lt"/>
          <a:ea typeface="+mn-ea"/>
          <a:cs typeface="+mn-cs"/>
        </a:defRPr>
      </a:lvl1pPr>
      <a:lvl2pPr marL="457200" indent="-225425" algn="l" defTabSz="914363" rtl="0" eaLnBrk="1" latinLnBrk="0" hangingPunct="1">
        <a:lnSpc>
          <a:spcPct val="100000"/>
        </a:lnSpc>
        <a:spcBef>
          <a:spcPts val="600"/>
        </a:spcBef>
        <a:buSzPct val="90000"/>
        <a:buFont typeface="Arial" pitchFamily="34" charset="0"/>
        <a:buChar char="•"/>
        <a:defRPr sz="2000" kern="1200" spc="300" baseline="0">
          <a:gradFill>
            <a:gsLst>
              <a:gs pos="21239">
                <a:schemeClr val="bg1"/>
              </a:gs>
              <a:gs pos="83000">
                <a:schemeClr val="bg1"/>
              </a:gs>
            </a:gsLst>
            <a:lin ang="5400000" scaled="1"/>
          </a:gradFill>
          <a:latin typeface="+mn-lt"/>
          <a:ea typeface="+mn-ea"/>
          <a:cs typeface="+mn-cs"/>
        </a:defRPr>
      </a:lvl2pPr>
      <a:lvl3pPr marL="630238" indent="-173038" algn="l" defTabSz="914363" rtl="0" eaLnBrk="1" latinLnBrk="0" hangingPunct="1">
        <a:lnSpc>
          <a:spcPct val="100000"/>
        </a:lnSpc>
        <a:spcBef>
          <a:spcPts val="600"/>
        </a:spcBef>
        <a:buSzPct val="90000"/>
        <a:buFont typeface="Arial" pitchFamily="34" charset="0"/>
        <a:buChar char="•"/>
        <a:defRPr sz="1800" kern="1200" spc="300" baseline="0">
          <a:gradFill>
            <a:gsLst>
              <a:gs pos="21239">
                <a:schemeClr val="bg1"/>
              </a:gs>
              <a:gs pos="83000">
                <a:schemeClr val="bg1"/>
              </a:gs>
            </a:gsLst>
            <a:lin ang="5400000" scaled="1"/>
          </a:gradFill>
          <a:latin typeface="+mn-lt"/>
          <a:ea typeface="+mn-ea"/>
          <a:cs typeface="+mn-cs"/>
        </a:defRPr>
      </a:lvl3pPr>
      <a:lvl4pPr marL="801688" indent="-171450" algn="l" defTabSz="914363" rtl="0" eaLnBrk="1" latinLnBrk="0" hangingPunct="1">
        <a:lnSpc>
          <a:spcPct val="100000"/>
        </a:lnSpc>
        <a:spcBef>
          <a:spcPts val="600"/>
        </a:spcBef>
        <a:buSzPct val="90000"/>
        <a:buFont typeface="Arial" pitchFamily="34" charset="0"/>
        <a:buChar char="•"/>
        <a:defRPr sz="1600" kern="1200" spc="300" baseline="0">
          <a:gradFill>
            <a:gsLst>
              <a:gs pos="21239">
                <a:schemeClr val="bg1"/>
              </a:gs>
              <a:gs pos="83000">
                <a:schemeClr val="bg1"/>
              </a:gs>
            </a:gsLst>
            <a:lin ang="5400000" scaled="1"/>
          </a:gradFill>
          <a:latin typeface="+mn-lt"/>
          <a:ea typeface="+mn-ea"/>
          <a:cs typeface="+mn-cs"/>
        </a:defRPr>
      </a:lvl4pPr>
      <a:lvl5pPr marL="974725" indent="-173038" algn="l" defTabSz="914363" rtl="0" eaLnBrk="1" latinLnBrk="0" hangingPunct="1">
        <a:lnSpc>
          <a:spcPct val="100000"/>
        </a:lnSpc>
        <a:spcBef>
          <a:spcPts val="600"/>
        </a:spcBef>
        <a:buSzPct val="90000"/>
        <a:buFont typeface="Arial" pitchFamily="34" charset="0"/>
        <a:buChar char="•"/>
        <a:defRPr sz="1600" kern="1200" spc="300" baseline="0">
          <a:gradFill>
            <a:gsLst>
              <a:gs pos="21239">
                <a:schemeClr val="bg1"/>
              </a:gs>
              <a:gs pos="83000">
                <a:schemeClr val="bg1"/>
              </a:gs>
            </a:gsLst>
            <a:lin ang="5400000" scaled="1"/>
          </a:gradFill>
          <a:latin typeface="+mn-lt"/>
          <a:ea typeface="+mn-ea"/>
          <a:cs typeface="+mn-cs"/>
        </a:defRPr>
      </a:lvl5pPr>
      <a:lvl6pPr marL="2514499" indent="-228591" algn="l" defTabSz="914363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681" indent="-228591" algn="l" defTabSz="914363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863" indent="-228591" algn="l" defTabSz="914363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045" indent="-228591" algn="l" defTabSz="914363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2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63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45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27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09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090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272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454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="" xmlns:p15="http://schemas.microsoft.com/office/powerpoint/2012/main">
        <p15:guide id="1" pos="3840">
          <p15:clr>
            <a:srgbClr val="F26B43"/>
          </p15:clr>
        </p15:guide>
        <p15:guide id="2" orient="horz" pos="2160">
          <p15:clr>
            <a:srgbClr val="F26B43"/>
          </p15:clr>
        </p15:guide>
        <p15:guide id="3" orient="horz" pos="288">
          <p15:clr>
            <a:srgbClr val="F26B43"/>
          </p15:clr>
        </p15:guide>
        <p15:guide id="4" orient="horz" pos="4032">
          <p15:clr>
            <a:srgbClr val="F26B43"/>
          </p15:clr>
        </p15:guide>
        <p15:guide id="5" pos="320">
          <p15:clr>
            <a:srgbClr val="F26B43"/>
          </p15:clr>
        </p15:guide>
        <p15:guide id="6" pos="7360">
          <p15:clr>
            <a:srgbClr val="F26B43"/>
          </p15:clr>
        </p15:guide>
        <p15:guide id="7" orient="horz" pos="864">
          <p15:clr>
            <a:srgbClr val="F26B43"/>
          </p15:clr>
        </p15:guide>
        <p15:guide id="8" orient="horz" pos="3576">
          <p15:clr>
            <a:srgbClr val="F26B43"/>
          </p15:clr>
        </p15:guide>
        <p15:guide id="9" orient="horz" pos="1152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1.xml"/><Relationship Id="rId2" Type="http://schemas.openxmlformats.org/officeDocument/2006/relationships/slideLayout" Target="../slideLayouts/slideLayout5.xml"/><Relationship Id="rId3" Type="http://schemas.openxmlformats.org/officeDocument/2006/relationships/image" Target="../media/image7.gi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2.xml"/><Relationship Id="rId2" Type="http://schemas.openxmlformats.org/officeDocument/2006/relationships/slideLayout" Target="../slideLayouts/slideLayout5.xml"/><Relationship Id="rId3" Type="http://schemas.openxmlformats.org/officeDocument/2006/relationships/image" Target="../media/image8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9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0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mattstratton/devlolops" TargetMode="External"/><Relationship Id="rId4" Type="http://schemas.openxmlformats.org/officeDocument/2006/relationships/hyperlink" Target="https://www.riffsy.com/" TargetMode="External"/><Relationship Id="rId1" Type="http://schemas.openxmlformats.org/officeDocument/2006/relationships/slideLayout" Target="../slideLayouts/slideLayout5.xml"/><Relationship Id="rId2" Type="http://schemas.openxmlformats.org/officeDocument/2006/relationships/hyperlink" Target="http://bit.ly/smile-chefconf" TargetMode="Externa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6.gi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chart" Target="../charts/char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hyperlink" Target="http://images.google.com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81D2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649451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81D2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/>
          <p:cNvGrpSpPr/>
          <p:nvPr/>
        </p:nvGrpSpPr>
        <p:grpSpPr>
          <a:xfrm>
            <a:off x="731933" y="487062"/>
            <a:ext cx="8629782" cy="5255670"/>
            <a:chOff x="748276" y="1690534"/>
            <a:chExt cx="10669024" cy="3731042"/>
          </a:xfrm>
        </p:grpSpPr>
        <p:cxnSp>
          <p:nvCxnSpPr>
            <p:cNvPr id="13" name="Straight Connector 12"/>
            <p:cNvCxnSpPr/>
            <p:nvPr/>
          </p:nvCxnSpPr>
          <p:spPr>
            <a:xfrm>
              <a:off x="748276" y="1690534"/>
              <a:ext cx="10669024" cy="0"/>
            </a:xfrm>
            <a:prstGeom prst="line">
              <a:avLst/>
            </a:prstGeom>
            <a:ln w="1905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>
            <a:xfrm>
              <a:off x="748276" y="5421576"/>
              <a:ext cx="10669024" cy="0"/>
            </a:xfrm>
            <a:prstGeom prst="line">
              <a:avLst/>
            </a:prstGeom>
            <a:ln w="1905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2" name="Picture 1" descr="burnt.gi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2030" y="3049020"/>
            <a:ext cx="3303314" cy="1631837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725714" y="852714"/>
            <a:ext cx="8636000" cy="55399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Sean: </a:t>
            </a:r>
            <a:r>
              <a:rPr lang="en-US" dirty="0">
                <a:solidFill>
                  <a:schemeClr val="bg1"/>
                </a:solidFill>
              </a:rPr>
              <a:t>My feature didn’t pass integration testing</a:t>
            </a:r>
            <a:br>
              <a:rPr lang="en-US" dirty="0">
                <a:solidFill>
                  <a:schemeClr val="bg1"/>
                </a:solidFill>
              </a:rPr>
            </a:br>
            <a:endParaRPr lang="en-US" dirty="0" smtClean="0">
              <a:solidFill>
                <a:schemeClr val="bg1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725714" y="1360714"/>
            <a:ext cx="6495143" cy="55399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b="1" dirty="0">
                <a:solidFill>
                  <a:srgbClr val="FFFFFF"/>
                </a:solidFill>
              </a:rPr>
              <a:t>Galen</a:t>
            </a:r>
            <a:r>
              <a:rPr lang="en-US" dirty="0">
                <a:solidFill>
                  <a:srgbClr val="FFFFFF"/>
                </a:solidFill>
              </a:rPr>
              <a:t>: That’s unfortunate.</a:t>
            </a:r>
            <a:br>
              <a:rPr lang="en-US" dirty="0">
                <a:solidFill>
                  <a:srgbClr val="FFFFFF"/>
                </a:solidFill>
              </a:rPr>
            </a:br>
            <a:endParaRPr lang="en-US" dirty="0" smtClean="0">
              <a:solidFill>
                <a:srgbClr val="FFFFFF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725714" y="1832429"/>
            <a:ext cx="6749143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b="1" dirty="0" err="1">
                <a:solidFill>
                  <a:srgbClr val="FFFFFF"/>
                </a:solidFill>
              </a:rPr>
              <a:t>Yvo</a:t>
            </a:r>
            <a:r>
              <a:rPr lang="en-US" dirty="0">
                <a:solidFill>
                  <a:srgbClr val="FFFFFF"/>
                </a:solidFill>
              </a:rPr>
              <a:t>: Reminder: Submit all your expense reports, folks!</a:t>
            </a:r>
            <a:endParaRPr lang="en-US" dirty="0" smtClean="0">
              <a:solidFill>
                <a:srgbClr val="FFFFFF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725714" y="2231568"/>
            <a:ext cx="6096000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b="1" dirty="0" err="1">
                <a:solidFill>
                  <a:srgbClr val="FFFFFF"/>
                </a:solidFill>
              </a:rPr>
              <a:t>Bakh</a:t>
            </a:r>
            <a:r>
              <a:rPr lang="en-US" dirty="0">
                <a:solidFill>
                  <a:srgbClr val="FFFFFF"/>
                </a:solidFill>
              </a:rPr>
              <a:t>: OK boss.</a:t>
            </a:r>
            <a:endParaRPr lang="en-US" dirty="0" smtClean="0">
              <a:solidFill>
                <a:srgbClr val="FFFFFF"/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725714" y="2721425"/>
            <a:ext cx="6585857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b="1" dirty="0">
                <a:solidFill>
                  <a:srgbClr val="FFFFFF"/>
                </a:solidFill>
              </a:rPr>
              <a:t>Aimee</a:t>
            </a:r>
            <a:r>
              <a:rPr lang="en-US" dirty="0">
                <a:solidFill>
                  <a:srgbClr val="FFFFFF"/>
                </a:solidFill>
              </a:rPr>
              <a:t>: Who’s taking care of Customer X</a:t>
            </a:r>
            <a:r>
              <a:rPr lang="en-US" dirty="0" smtClean="0">
                <a:solidFill>
                  <a:srgbClr val="FFFFFF"/>
                </a:solidFill>
              </a:rPr>
              <a:t>?</a:t>
            </a:r>
            <a:endParaRPr lang="en-US" dirty="0" smtClean="0">
              <a:solidFill>
                <a:srgbClr val="FFFFFF"/>
              </a:solidFill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725714" y="3247569"/>
            <a:ext cx="3066143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b="1" dirty="0">
                <a:solidFill>
                  <a:srgbClr val="FFFFFF"/>
                </a:solidFill>
              </a:rPr>
              <a:t>Matt</a:t>
            </a:r>
            <a:r>
              <a:rPr lang="en-US" dirty="0">
                <a:solidFill>
                  <a:srgbClr val="FFFFFF"/>
                </a:solidFill>
              </a:rPr>
              <a:t>:</a:t>
            </a:r>
            <a:endParaRPr lang="en-US" dirty="0" smtClean="0">
              <a:solidFill>
                <a:srgbClr val="FFFFFF"/>
              </a:solidFill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725714" y="4753428"/>
            <a:ext cx="7293429" cy="55399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b="1" dirty="0">
                <a:solidFill>
                  <a:srgbClr val="FFFFFF"/>
                </a:solidFill>
              </a:rPr>
              <a:t>Sean</a:t>
            </a:r>
            <a:r>
              <a:rPr lang="en-US" dirty="0">
                <a:solidFill>
                  <a:srgbClr val="FFFFFF"/>
                </a:solidFill>
              </a:rPr>
              <a:t>: What are you talking about, Matt??</a:t>
            </a:r>
            <a:br>
              <a:rPr lang="en-US" dirty="0">
                <a:solidFill>
                  <a:srgbClr val="FFFFFF"/>
                </a:solidFill>
              </a:rPr>
            </a:br>
            <a:endParaRPr lang="en-US" dirty="0" smtClean="0">
              <a:solidFill>
                <a:srgbClr val="FFFFFF"/>
              </a:solidFill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725714" y="5225143"/>
            <a:ext cx="8146143" cy="55399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b="1" dirty="0" err="1">
                <a:solidFill>
                  <a:srgbClr val="FFFFFF"/>
                </a:solidFill>
              </a:rPr>
              <a:t>Yvo</a:t>
            </a:r>
            <a:r>
              <a:rPr lang="en-US" dirty="0">
                <a:solidFill>
                  <a:srgbClr val="FFFFFF"/>
                </a:solidFill>
              </a:rPr>
              <a:t>: This is going in your performance review.</a:t>
            </a:r>
          </a:p>
          <a:p>
            <a:endParaRPr lang="en-US" dirty="0" err="1" smtClean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6870250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ntr" presetSubtype="0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1" presetClass="entr" presetSubtype="0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2000"/>
                            </p:stCondLst>
                            <p:childTnLst>
                              <p:par>
                                <p:cTn id="14" presetID="1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000"/>
                            </p:stCondLst>
                            <p:childTnLst>
                              <p:par>
                                <p:cTn id="17" presetID="1" presetClass="entr" presetSubtype="0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4000"/>
                            </p:stCondLst>
                            <p:childTnLst>
                              <p:par>
                                <p:cTn id="20" presetID="1" presetClass="entr" presetSubtype="0" fill="hold" nodeType="after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5500"/>
                            </p:stCondLst>
                            <p:childTnLst>
                              <p:par>
                                <p:cTn id="23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5500"/>
                            </p:stCondLst>
                            <p:childTnLst>
                              <p:par>
                                <p:cTn id="26" presetID="1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6500"/>
                            </p:stCondLst>
                            <p:childTnLst>
                              <p:par>
                                <p:cTn id="29" presetID="1" presetClass="entr" presetSubtype="0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  <p:bldP spid="9" grpId="0"/>
      <p:bldP spid="11" grpId="0"/>
      <p:bldP spid="17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81D2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731932" y="2419830"/>
            <a:ext cx="6180497" cy="3322902"/>
          </a:xfrm>
        </p:spPr>
        <p:txBody>
          <a:bodyPr/>
          <a:lstStyle/>
          <a:p>
            <a:pPr marL="0" indent="0">
              <a:lnSpc>
                <a:spcPct val="110000"/>
              </a:lnSpc>
              <a:spcBef>
                <a:spcPts val="1800"/>
              </a:spcBef>
              <a:buNone/>
            </a:pPr>
            <a:r>
              <a:rPr lang="en-US" sz="2000" dirty="0" smtClean="0"/>
              <a:t>You need to have an arsenal of GIF’s that you can call up at a moment</a:t>
            </a:r>
            <a:r>
              <a:rPr lang="en-US" sz="2000" dirty="0" smtClean="0"/>
              <a:t>’s notice with a simple keyboard shortcut.</a:t>
            </a:r>
          </a:p>
          <a:p>
            <a:pPr marL="0" indent="0">
              <a:lnSpc>
                <a:spcPct val="110000"/>
              </a:lnSpc>
              <a:spcBef>
                <a:spcPts val="1800"/>
              </a:spcBef>
              <a:buNone/>
            </a:pPr>
            <a:r>
              <a:rPr lang="en-US" sz="2000" dirty="0" smtClean="0"/>
              <a:t>The tool I prefer (which is an OS X only tool) is </a:t>
            </a:r>
            <a:r>
              <a:rPr lang="en-US" sz="2000" dirty="0" err="1" smtClean="0"/>
              <a:t>TextExpander</a:t>
            </a:r>
            <a:r>
              <a:rPr lang="en-US" sz="2000" dirty="0" smtClean="0"/>
              <a:t>.</a:t>
            </a:r>
          </a:p>
          <a:p>
            <a:pPr marL="0" indent="0">
              <a:lnSpc>
                <a:spcPct val="110000"/>
              </a:lnSpc>
              <a:spcBef>
                <a:spcPts val="1800"/>
              </a:spcBef>
              <a:buNone/>
            </a:pPr>
            <a:r>
              <a:rPr lang="en-US" sz="2000" dirty="0" smtClean="0"/>
              <a:t>There will be a link for download and a discount code at the end of this deck.</a:t>
            </a:r>
            <a:endParaRPr lang="en-US" sz="2000" dirty="0" smtClean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731932" y="703868"/>
            <a:ext cx="10819366" cy="1230080"/>
          </a:xfrm>
        </p:spPr>
        <p:txBody>
          <a:bodyPr/>
          <a:lstStyle/>
          <a:p>
            <a:r>
              <a:rPr lang="en-US" dirty="0" smtClean="0"/>
              <a:t>THE SECRET IS TEXT EXPANSION</a:t>
            </a:r>
            <a:endParaRPr lang="en-US" dirty="0"/>
          </a:p>
        </p:txBody>
      </p:sp>
      <p:grpSp>
        <p:nvGrpSpPr>
          <p:cNvPr id="12" name="Group 11"/>
          <p:cNvGrpSpPr/>
          <p:nvPr/>
        </p:nvGrpSpPr>
        <p:grpSpPr>
          <a:xfrm>
            <a:off x="731933" y="2011690"/>
            <a:ext cx="8629782" cy="3731042"/>
            <a:chOff x="748276" y="1690534"/>
            <a:chExt cx="10669024" cy="3731042"/>
          </a:xfrm>
        </p:grpSpPr>
        <p:cxnSp>
          <p:nvCxnSpPr>
            <p:cNvPr id="13" name="Straight Connector 12"/>
            <p:cNvCxnSpPr/>
            <p:nvPr/>
          </p:nvCxnSpPr>
          <p:spPr>
            <a:xfrm>
              <a:off x="748276" y="1690534"/>
              <a:ext cx="10669024" cy="0"/>
            </a:xfrm>
            <a:prstGeom prst="line">
              <a:avLst/>
            </a:prstGeom>
            <a:ln w="1905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>
            <a:xfrm>
              <a:off x="748276" y="5421576"/>
              <a:ext cx="10669024" cy="0"/>
            </a:xfrm>
            <a:prstGeom prst="line">
              <a:avLst/>
            </a:prstGeom>
            <a:ln w="1905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2" name="Picture 1" descr="TextExpander_icon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64086" y="2068286"/>
            <a:ext cx="3251200" cy="3251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769013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81D2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731932" y="703868"/>
            <a:ext cx="10819366" cy="620683"/>
          </a:xfrm>
        </p:spPr>
        <p:txBody>
          <a:bodyPr/>
          <a:lstStyle/>
          <a:p>
            <a:r>
              <a:rPr lang="en-US" dirty="0" smtClean="0"/>
              <a:t>ORGANIZE YOUR FUNNY</a:t>
            </a:r>
            <a:endParaRPr lang="en-US" dirty="0"/>
          </a:p>
        </p:txBody>
      </p:sp>
      <p:grpSp>
        <p:nvGrpSpPr>
          <p:cNvPr id="12" name="Group 11"/>
          <p:cNvGrpSpPr/>
          <p:nvPr/>
        </p:nvGrpSpPr>
        <p:grpSpPr>
          <a:xfrm>
            <a:off x="731933" y="2011690"/>
            <a:ext cx="8629782" cy="3731042"/>
            <a:chOff x="748276" y="1690534"/>
            <a:chExt cx="10669024" cy="3731042"/>
          </a:xfrm>
        </p:grpSpPr>
        <p:cxnSp>
          <p:nvCxnSpPr>
            <p:cNvPr id="13" name="Straight Connector 12"/>
            <p:cNvCxnSpPr/>
            <p:nvPr/>
          </p:nvCxnSpPr>
          <p:spPr>
            <a:xfrm>
              <a:off x="748276" y="1690534"/>
              <a:ext cx="10669024" cy="0"/>
            </a:xfrm>
            <a:prstGeom prst="line">
              <a:avLst/>
            </a:prstGeom>
            <a:ln w="1905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>
            <a:xfrm>
              <a:off x="748276" y="5421576"/>
              <a:ext cx="10669024" cy="0"/>
            </a:xfrm>
            <a:prstGeom prst="line">
              <a:avLst/>
            </a:prstGeom>
            <a:ln w="1905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5" name="Picture 4" descr="TextExpander_and_devlolops_pptx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2107" y="2122713"/>
            <a:ext cx="4414762" cy="3447143"/>
          </a:xfrm>
          <a:prstGeom prst="rect">
            <a:avLst/>
          </a:prstGeom>
        </p:spPr>
      </p:pic>
      <p:sp>
        <p:nvSpPr>
          <p:cNvPr id="10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5279571" y="2419830"/>
            <a:ext cx="4349530" cy="3322902"/>
          </a:xfrm>
        </p:spPr>
        <p:txBody>
          <a:bodyPr/>
          <a:lstStyle/>
          <a:p>
            <a:pPr marL="0" indent="0">
              <a:lnSpc>
                <a:spcPct val="110000"/>
              </a:lnSpc>
              <a:spcBef>
                <a:spcPts val="1800"/>
              </a:spcBef>
              <a:buNone/>
            </a:pPr>
            <a:r>
              <a:rPr lang="en-US" sz="2000" dirty="0" smtClean="0"/>
              <a:t>Use a separate folder in Text Expander just for your GIF’s</a:t>
            </a:r>
          </a:p>
          <a:p>
            <a:pPr marL="0" indent="0">
              <a:lnSpc>
                <a:spcPct val="110000"/>
              </a:lnSpc>
              <a:spcBef>
                <a:spcPts val="1800"/>
              </a:spcBef>
              <a:buNone/>
            </a:pPr>
            <a:r>
              <a:rPr lang="en-US" sz="2000" dirty="0" smtClean="0"/>
              <a:t>Make sure that they have easy to remember shortcuts</a:t>
            </a:r>
            <a:endParaRPr lang="en-US" sz="2000" dirty="0"/>
          </a:p>
          <a:p>
            <a:pPr marL="0" indent="0">
              <a:lnSpc>
                <a:spcPct val="110000"/>
              </a:lnSpc>
              <a:spcBef>
                <a:spcPts val="1800"/>
              </a:spcBef>
              <a:buNone/>
            </a:pPr>
            <a:r>
              <a:rPr lang="en-US" sz="2000" dirty="0" smtClean="0"/>
              <a:t>Descriptive names help too</a:t>
            </a:r>
          </a:p>
        </p:txBody>
      </p:sp>
    </p:spTree>
    <p:extLst>
      <p:ext uri="{BB962C8B-B14F-4D97-AF65-F5344CB8AC3E}">
        <p14:creationId xmlns:p14="http://schemas.microsoft.com/office/powerpoint/2010/main" val="24293008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81D2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731932" y="703868"/>
            <a:ext cx="10819366" cy="620683"/>
          </a:xfrm>
        </p:spPr>
        <p:txBody>
          <a:bodyPr/>
          <a:lstStyle/>
          <a:p>
            <a:r>
              <a:rPr lang="en-US" dirty="0" smtClean="0"/>
              <a:t>ORGANIZE YOUR FUNNY</a:t>
            </a:r>
            <a:endParaRPr lang="en-US" dirty="0"/>
          </a:p>
        </p:txBody>
      </p:sp>
      <p:grpSp>
        <p:nvGrpSpPr>
          <p:cNvPr id="12" name="Group 11"/>
          <p:cNvGrpSpPr/>
          <p:nvPr/>
        </p:nvGrpSpPr>
        <p:grpSpPr>
          <a:xfrm>
            <a:off x="731933" y="2011690"/>
            <a:ext cx="8629782" cy="3731042"/>
            <a:chOff x="748276" y="1690534"/>
            <a:chExt cx="10669024" cy="3731042"/>
          </a:xfrm>
        </p:grpSpPr>
        <p:cxnSp>
          <p:nvCxnSpPr>
            <p:cNvPr id="13" name="Straight Connector 12"/>
            <p:cNvCxnSpPr/>
            <p:nvPr/>
          </p:nvCxnSpPr>
          <p:spPr>
            <a:xfrm>
              <a:off x="748276" y="1690534"/>
              <a:ext cx="10669024" cy="0"/>
            </a:xfrm>
            <a:prstGeom prst="line">
              <a:avLst/>
            </a:prstGeom>
            <a:ln w="1905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>
            <a:xfrm>
              <a:off x="748276" y="5421576"/>
              <a:ext cx="10669024" cy="0"/>
            </a:xfrm>
            <a:prstGeom prst="line">
              <a:avLst/>
            </a:prstGeom>
            <a:ln w="1905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3828143" y="2419830"/>
            <a:ext cx="5800958" cy="3322902"/>
          </a:xfrm>
        </p:spPr>
        <p:txBody>
          <a:bodyPr/>
          <a:lstStyle/>
          <a:p>
            <a:pPr marL="0" indent="0">
              <a:lnSpc>
                <a:spcPct val="110000"/>
              </a:lnSpc>
              <a:spcBef>
                <a:spcPts val="1800"/>
              </a:spcBef>
              <a:buNone/>
            </a:pPr>
            <a:r>
              <a:rPr lang="en-US" sz="2000" dirty="0" smtClean="0"/>
              <a:t>One trick I like to use is to prepend a comma with no space to the shortcut.</a:t>
            </a:r>
          </a:p>
          <a:p>
            <a:pPr marL="0" indent="0">
              <a:lnSpc>
                <a:spcPct val="110000"/>
              </a:lnSpc>
              <a:spcBef>
                <a:spcPts val="1800"/>
              </a:spcBef>
              <a:buNone/>
            </a:pPr>
            <a:r>
              <a:rPr lang="en-US" sz="2000" dirty="0" smtClean="0"/>
              <a:t>Unless you are a really bad </a:t>
            </a:r>
            <a:r>
              <a:rPr lang="en-US" sz="2000" dirty="0" err="1" smtClean="0"/>
              <a:t>typer</a:t>
            </a:r>
            <a:r>
              <a:rPr lang="en-US" sz="2000" dirty="0" smtClean="0"/>
              <a:t>, this won’t be a problem for you.</a:t>
            </a:r>
          </a:p>
          <a:p>
            <a:pPr marL="0" indent="0">
              <a:lnSpc>
                <a:spcPct val="110000"/>
              </a:lnSpc>
              <a:spcBef>
                <a:spcPts val="1800"/>
              </a:spcBef>
              <a:buNone/>
            </a:pPr>
            <a:r>
              <a:rPr lang="en-US" sz="2000" dirty="0" smtClean="0"/>
              <a:t>The expansion turns </a:t>
            </a:r>
            <a:r>
              <a:rPr lang="en-US" sz="2000" b="1" dirty="0" smtClean="0">
                <a:latin typeface="Times New Roman"/>
                <a:cs typeface="Times New Roman"/>
              </a:rPr>
              <a:t>,angry </a:t>
            </a:r>
            <a:r>
              <a:rPr lang="en-US" sz="2000" dirty="0"/>
              <a:t>into </a:t>
            </a:r>
            <a:r>
              <a:rPr lang="en-US" sz="2000" dirty="0" smtClean="0"/>
              <a:t/>
            </a:r>
            <a:br>
              <a:rPr lang="en-US" sz="2000" dirty="0" smtClean="0"/>
            </a:br>
            <a:r>
              <a:rPr lang="en-US" sz="2000" b="1" dirty="0" smtClean="0">
                <a:latin typeface="Times New Roman"/>
                <a:cs typeface="Times New Roman"/>
              </a:rPr>
              <a:t>http</a:t>
            </a:r>
            <a:r>
              <a:rPr lang="en-US" sz="2000" b="1" dirty="0">
                <a:latin typeface="Times New Roman"/>
                <a:cs typeface="Times New Roman"/>
              </a:rPr>
              <a:t>://</a:t>
            </a:r>
            <a:r>
              <a:rPr lang="en-US" sz="2000" b="1" dirty="0" err="1">
                <a:latin typeface="Times New Roman"/>
                <a:cs typeface="Times New Roman"/>
              </a:rPr>
              <a:t>replygif.net</a:t>
            </a:r>
            <a:r>
              <a:rPr lang="en-US" sz="2000" b="1" dirty="0">
                <a:latin typeface="Times New Roman"/>
                <a:cs typeface="Times New Roman"/>
              </a:rPr>
              <a:t>/</a:t>
            </a:r>
            <a:r>
              <a:rPr lang="en-US" sz="2000" b="1" dirty="0" err="1">
                <a:latin typeface="Times New Roman"/>
                <a:cs typeface="Times New Roman"/>
              </a:rPr>
              <a:t>i</a:t>
            </a:r>
            <a:r>
              <a:rPr lang="en-US" sz="2000" b="1" dirty="0">
                <a:latin typeface="Times New Roman"/>
                <a:cs typeface="Times New Roman"/>
              </a:rPr>
              <a:t>/229.gif</a:t>
            </a:r>
            <a:endParaRPr lang="en-US" sz="2000" b="1" dirty="0" smtClean="0">
              <a:latin typeface="Times New Roman"/>
              <a:cs typeface="Times New Roman"/>
            </a:endParaRPr>
          </a:p>
        </p:txBody>
      </p:sp>
      <p:pic>
        <p:nvPicPr>
          <p:cNvPr id="2" name="Picture 1" descr="TextExpander_and_devlolops_pptx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7729" y="2213428"/>
            <a:ext cx="2421939" cy="33201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00917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81D2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731932" y="2419830"/>
            <a:ext cx="8897169" cy="3322902"/>
          </a:xfrm>
        </p:spPr>
        <p:txBody>
          <a:bodyPr/>
          <a:lstStyle/>
          <a:p>
            <a:pPr marL="0" indent="0">
              <a:lnSpc>
                <a:spcPct val="110000"/>
              </a:lnSpc>
              <a:spcBef>
                <a:spcPts val="1800"/>
              </a:spcBef>
              <a:buNone/>
            </a:pPr>
            <a:r>
              <a:rPr lang="en-US" sz="2000" dirty="0" smtClean="0"/>
              <a:t>Don’t wait until you need a GIF to find it.</a:t>
            </a:r>
          </a:p>
          <a:p>
            <a:pPr marL="0" indent="0">
              <a:lnSpc>
                <a:spcPct val="110000"/>
              </a:lnSpc>
              <a:spcBef>
                <a:spcPts val="1800"/>
              </a:spcBef>
              <a:buNone/>
            </a:pPr>
            <a:r>
              <a:rPr lang="en-US" sz="2000" dirty="0" smtClean="0"/>
              <a:t>Think of responses you tend to need, and preload your text expansion tool with the shortcuts.</a:t>
            </a:r>
          </a:p>
          <a:p>
            <a:pPr marL="0" indent="0">
              <a:lnSpc>
                <a:spcPct val="110000"/>
              </a:lnSpc>
              <a:spcBef>
                <a:spcPts val="1800"/>
              </a:spcBef>
              <a:buNone/>
            </a:pPr>
            <a:r>
              <a:rPr lang="en-US" sz="2000" dirty="0" smtClean="0"/>
              <a:t>Practice your GIF-</a:t>
            </a:r>
            <a:r>
              <a:rPr lang="en-US" sz="2000" dirty="0" err="1" smtClean="0"/>
              <a:t>fu</a:t>
            </a:r>
            <a:r>
              <a:rPr lang="en-US" sz="2000" dirty="0" smtClean="0"/>
              <a:t> with a private </a:t>
            </a:r>
            <a:r>
              <a:rPr lang="en-US" sz="2000" dirty="0" err="1" smtClean="0"/>
              <a:t>Hipchat</a:t>
            </a:r>
            <a:r>
              <a:rPr lang="en-US" sz="2000" dirty="0" smtClean="0"/>
              <a:t> channel so that you don’t have to keep going back to your text expansion list to remember your shortcuts.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731932" y="703868"/>
            <a:ext cx="10819366" cy="620683"/>
          </a:xfrm>
        </p:spPr>
        <p:txBody>
          <a:bodyPr/>
          <a:lstStyle/>
          <a:p>
            <a:r>
              <a:rPr lang="en-US" dirty="0" smtClean="0"/>
              <a:t>RESEARCH AHEAD OF TIME</a:t>
            </a:r>
            <a:endParaRPr lang="en-US" dirty="0"/>
          </a:p>
        </p:txBody>
      </p:sp>
      <p:grpSp>
        <p:nvGrpSpPr>
          <p:cNvPr id="12" name="Group 11"/>
          <p:cNvGrpSpPr/>
          <p:nvPr/>
        </p:nvGrpSpPr>
        <p:grpSpPr>
          <a:xfrm>
            <a:off x="731933" y="2011690"/>
            <a:ext cx="8629782" cy="3731042"/>
            <a:chOff x="748276" y="1690534"/>
            <a:chExt cx="10669024" cy="3731042"/>
          </a:xfrm>
        </p:grpSpPr>
        <p:cxnSp>
          <p:nvCxnSpPr>
            <p:cNvPr id="13" name="Straight Connector 12"/>
            <p:cNvCxnSpPr/>
            <p:nvPr/>
          </p:nvCxnSpPr>
          <p:spPr>
            <a:xfrm>
              <a:off x="748276" y="1690534"/>
              <a:ext cx="10669024" cy="0"/>
            </a:xfrm>
            <a:prstGeom prst="line">
              <a:avLst/>
            </a:prstGeom>
            <a:ln w="1905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>
            <a:xfrm>
              <a:off x="748276" y="5421576"/>
              <a:ext cx="10669024" cy="0"/>
            </a:xfrm>
            <a:prstGeom prst="line">
              <a:avLst/>
            </a:prstGeom>
            <a:ln w="1905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165717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81D2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731932" y="2419830"/>
            <a:ext cx="8897169" cy="3322902"/>
          </a:xfrm>
        </p:spPr>
        <p:txBody>
          <a:bodyPr>
            <a:normAutofit fontScale="92500" lnSpcReduction="20000"/>
          </a:bodyPr>
          <a:lstStyle/>
          <a:p>
            <a:pPr marL="0" indent="0">
              <a:lnSpc>
                <a:spcPct val="110000"/>
              </a:lnSpc>
              <a:spcBef>
                <a:spcPts val="1800"/>
              </a:spcBef>
              <a:buNone/>
            </a:pPr>
            <a:r>
              <a:rPr lang="en-US" sz="2000" dirty="0" smtClean="0"/>
              <a:t>Think outside th</a:t>
            </a:r>
            <a:r>
              <a:rPr lang="en-US" sz="2000" dirty="0" smtClean="0"/>
              <a:t>e box. Search for obscure animated GIF’s. Picard </a:t>
            </a:r>
            <a:r>
              <a:rPr lang="en-US" sz="2000" dirty="0" err="1" smtClean="0"/>
              <a:t>facepalms</a:t>
            </a:r>
            <a:r>
              <a:rPr lang="en-US" sz="2000" dirty="0" smtClean="0"/>
              <a:t> are for amateurs.</a:t>
            </a:r>
          </a:p>
          <a:p>
            <a:pPr marL="0" indent="0">
              <a:lnSpc>
                <a:spcPct val="110000"/>
              </a:lnSpc>
              <a:spcBef>
                <a:spcPts val="1800"/>
              </a:spcBef>
              <a:buNone/>
            </a:pPr>
            <a:r>
              <a:rPr lang="en-US" sz="2000" dirty="0" smtClean="0"/>
              <a:t>Set up a #</a:t>
            </a:r>
            <a:r>
              <a:rPr lang="en-US" sz="2000" dirty="0" err="1" smtClean="0"/>
              <a:t>gifparty</a:t>
            </a:r>
            <a:r>
              <a:rPr lang="en-US" sz="2000" dirty="0" smtClean="0"/>
              <a:t> channel in your </a:t>
            </a:r>
            <a:r>
              <a:rPr lang="en-US" sz="2000" dirty="0" err="1" smtClean="0"/>
              <a:t>Hipchat</a:t>
            </a:r>
            <a:r>
              <a:rPr lang="en-US" sz="2000" dirty="0" smtClean="0"/>
              <a:t> for co-workers to randomly share their favorites. Then totally steal them.</a:t>
            </a:r>
          </a:p>
          <a:p>
            <a:pPr marL="0" indent="0">
              <a:lnSpc>
                <a:spcPct val="110000"/>
              </a:lnSpc>
              <a:spcBef>
                <a:spcPts val="1800"/>
              </a:spcBef>
              <a:buNone/>
            </a:pPr>
            <a:r>
              <a:rPr lang="en-US" sz="2000" dirty="0" smtClean="0"/>
              <a:t>Include “animated GIF” in your Google Images searches.</a:t>
            </a:r>
          </a:p>
          <a:p>
            <a:pPr marL="0" indent="0">
              <a:lnSpc>
                <a:spcPct val="110000"/>
              </a:lnSpc>
              <a:spcBef>
                <a:spcPts val="1800"/>
              </a:spcBef>
              <a:buNone/>
            </a:pPr>
            <a:r>
              <a:rPr lang="en-US" sz="2000" dirty="0" err="1" smtClean="0"/>
              <a:t>replygif.net</a:t>
            </a:r>
            <a:r>
              <a:rPr lang="en-US" sz="2000" dirty="0" smtClean="0"/>
              <a:t> is a treasure trove. Shout-out to Fletcher Nichol for sharing that one with me.</a:t>
            </a:r>
          </a:p>
          <a:p>
            <a:pPr marL="0" indent="0">
              <a:lnSpc>
                <a:spcPct val="110000"/>
              </a:lnSpc>
              <a:spcBef>
                <a:spcPts val="1800"/>
              </a:spcBef>
              <a:buNone/>
            </a:pPr>
            <a:r>
              <a:rPr lang="en-US" sz="2000" dirty="0" smtClean="0"/>
              <a:t>Consider your audience. Funny is not more important than safe spaces.</a:t>
            </a:r>
          </a:p>
          <a:p>
            <a:pPr marL="0" indent="0">
              <a:lnSpc>
                <a:spcPct val="110000"/>
              </a:lnSpc>
              <a:spcBef>
                <a:spcPts val="1800"/>
              </a:spcBef>
              <a:buNone/>
            </a:pPr>
            <a:endParaRPr lang="en-US" sz="2000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731932" y="703868"/>
            <a:ext cx="10819366" cy="620683"/>
          </a:xfrm>
        </p:spPr>
        <p:txBody>
          <a:bodyPr/>
          <a:lstStyle/>
          <a:p>
            <a:r>
              <a:rPr lang="en-US" dirty="0" smtClean="0"/>
              <a:t>PRO TIPS</a:t>
            </a:r>
            <a:endParaRPr lang="en-US" dirty="0"/>
          </a:p>
        </p:txBody>
      </p:sp>
      <p:grpSp>
        <p:nvGrpSpPr>
          <p:cNvPr id="12" name="Group 11"/>
          <p:cNvGrpSpPr/>
          <p:nvPr/>
        </p:nvGrpSpPr>
        <p:grpSpPr>
          <a:xfrm>
            <a:off x="731933" y="2011690"/>
            <a:ext cx="8629782" cy="3731042"/>
            <a:chOff x="748276" y="1690534"/>
            <a:chExt cx="10669024" cy="3731042"/>
          </a:xfrm>
        </p:grpSpPr>
        <p:cxnSp>
          <p:nvCxnSpPr>
            <p:cNvPr id="13" name="Straight Connector 12"/>
            <p:cNvCxnSpPr/>
            <p:nvPr/>
          </p:nvCxnSpPr>
          <p:spPr>
            <a:xfrm>
              <a:off x="748276" y="1690534"/>
              <a:ext cx="10669024" cy="0"/>
            </a:xfrm>
            <a:prstGeom prst="line">
              <a:avLst/>
            </a:prstGeom>
            <a:ln w="1905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>
            <a:xfrm>
              <a:off x="748276" y="5421576"/>
              <a:ext cx="10669024" cy="0"/>
            </a:xfrm>
            <a:prstGeom prst="line">
              <a:avLst/>
            </a:prstGeom>
            <a:ln w="1905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3163502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81D2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731932" y="2419830"/>
            <a:ext cx="8897169" cy="3322902"/>
          </a:xfrm>
        </p:spPr>
        <p:txBody>
          <a:bodyPr>
            <a:normAutofit/>
          </a:bodyPr>
          <a:lstStyle/>
          <a:p>
            <a:pPr marL="0" indent="0">
              <a:lnSpc>
                <a:spcPct val="110000"/>
              </a:lnSpc>
              <a:spcBef>
                <a:spcPts val="1800"/>
              </a:spcBef>
              <a:buNone/>
            </a:pPr>
            <a:r>
              <a:rPr lang="en-US" sz="2000" dirty="0" err="1" smtClean="0"/>
              <a:t>TextExpander</a:t>
            </a:r>
            <a:r>
              <a:rPr lang="en-US" sz="2000" dirty="0"/>
              <a:t> - </a:t>
            </a:r>
            <a:r>
              <a:rPr lang="en-US" sz="2000" dirty="0">
                <a:hlinkClick r:id="rId2"/>
              </a:rPr>
              <a:t>http://bit.ly/smile-</a:t>
            </a:r>
            <a:r>
              <a:rPr lang="en-US" sz="2000" dirty="0" smtClean="0">
                <a:hlinkClick r:id="rId2"/>
              </a:rPr>
              <a:t>chefconf</a:t>
            </a:r>
            <a:r>
              <a:rPr lang="en-US" sz="2000" dirty="0" smtClean="0"/>
              <a:t> </a:t>
            </a:r>
            <a:br>
              <a:rPr lang="en-US" sz="2000" dirty="0" smtClean="0"/>
            </a:br>
            <a:r>
              <a:rPr lang="en-US" sz="2000" dirty="0" smtClean="0"/>
              <a:t>	Discount </a:t>
            </a:r>
            <a:r>
              <a:rPr lang="en-US" sz="2000" dirty="0"/>
              <a:t>code </a:t>
            </a:r>
            <a:r>
              <a:rPr lang="en-US" sz="2000" b="1" dirty="0" smtClean="0"/>
              <a:t>CHEF201504MST</a:t>
            </a:r>
            <a:r>
              <a:rPr lang="en-US" sz="2000" dirty="0" smtClean="0"/>
              <a:t> for 20% off</a:t>
            </a:r>
          </a:p>
          <a:p>
            <a:pPr marL="0" indent="0">
              <a:lnSpc>
                <a:spcPct val="110000"/>
              </a:lnSpc>
              <a:spcBef>
                <a:spcPts val="1800"/>
              </a:spcBef>
              <a:buNone/>
            </a:pPr>
            <a:r>
              <a:rPr lang="en-US" sz="2000" dirty="0" smtClean="0"/>
              <a:t>Matt’s </a:t>
            </a:r>
            <a:r>
              <a:rPr lang="en-US" sz="2000" dirty="0" err="1" smtClean="0"/>
              <a:t>git</a:t>
            </a:r>
            <a:r>
              <a:rPr lang="en-US" sz="2000" dirty="0"/>
              <a:t> repo - </a:t>
            </a:r>
            <a:r>
              <a:rPr lang="en-US" sz="2000" dirty="0">
                <a:hlinkClick r:id="rId3"/>
              </a:rPr>
              <a:t>https://github.com/mattstratton/</a:t>
            </a:r>
            <a:r>
              <a:rPr lang="en-US" sz="2000" dirty="0" smtClean="0">
                <a:hlinkClick r:id="rId3"/>
              </a:rPr>
              <a:t>devlolops</a:t>
            </a:r>
            <a:endParaRPr lang="en-US" sz="2000" dirty="0" smtClean="0"/>
          </a:p>
          <a:p>
            <a:pPr marL="0" indent="0">
              <a:lnSpc>
                <a:spcPct val="110000"/>
              </a:lnSpc>
              <a:spcBef>
                <a:spcPts val="1800"/>
              </a:spcBef>
              <a:buNone/>
            </a:pPr>
            <a:r>
              <a:rPr lang="en-US" sz="2000" dirty="0" smtClean="0"/>
              <a:t>GIF keyboard for </a:t>
            </a:r>
            <a:r>
              <a:rPr lang="en-US" sz="2000" dirty="0" err="1" smtClean="0"/>
              <a:t>iOS</a:t>
            </a:r>
            <a:r>
              <a:rPr lang="en-US" sz="2000" dirty="0" smtClean="0"/>
              <a:t> </a:t>
            </a:r>
            <a:r>
              <a:rPr lang="en-US" sz="2000" dirty="0"/>
              <a:t>and Android - </a:t>
            </a:r>
            <a:r>
              <a:rPr lang="en-US" sz="2000" dirty="0">
                <a:hlinkClick r:id="rId4"/>
              </a:rPr>
              <a:t>https://www.riffsy.com</a:t>
            </a:r>
            <a:r>
              <a:rPr lang="en-US" sz="2000" dirty="0" smtClean="0">
                <a:hlinkClick r:id="rId4"/>
              </a:rPr>
              <a:t>/</a:t>
            </a:r>
            <a:endParaRPr lang="en-US" sz="2000" dirty="0" smtClean="0"/>
          </a:p>
          <a:p>
            <a:pPr marL="0" indent="0">
              <a:lnSpc>
                <a:spcPct val="110000"/>
              </a:lnSpc>
              <a:spcBef>
                <a:spcPts val="1800"/>
              </a:spcBef>
              <a:buNone/>
            </a:pPr>
            <a:endParaRPr lang="en-US" sz="2000" dirty="0" smtClean="0"/>
          </a:p>
          <a:p>
            <a:pPr marL="0" indent="0">
              <a:lnSpc>
                <a:spcPct val="110000"/>
              </a:lnSpc>
              <a:spcBef>
                <a:spcPts val="1800"/>
              </a:spcBef>
              <a:buNone/>
            </a:pPr>
            <a:endParaRPr lang="en-US" sz="2000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731932" y="703868"/>
            <a:ext cx="10819366" cy="620683"/>
          </a:xfrm>
        </p:spPr>
        <p:txBody>
          <a:bodyPr/>
          <a:lstStyle/>
          <a:p>
            <a:r>
              <a:rPr lang="en-US" dirty="0" smtClean="0"/>
              <a:t>TOOLS</a:t>
            </a:r>
            <a:endParaRPr lang="en-US" dirty="0"/>
          </a:p>
        </p:txBody>
      </p:sp>
      <p:grpSp>
        <p:nvGrpSpPr>
          <p:cNvPr id="12" name="Group 11"/>
          <p:cNvGrpSpPr/>
          <p:nvPr/>
        </p:nvGrpSpPr>
        <p:grpSpPr>
          <a:xfrm>
            <a:off x="731933" y="2011690"/>
            <a:ext cx="8629782" cy="3731042"/>
            <a:chOff x="748276" y="1690534"/>
            <a:chExt cx="10669024" cy="3731042"/>
          </a:xfrm>
        </p:grpSpPr>
        <p:cxnSp>
          <p:nvCxnSpPr>
            <p:cNvPr id="13" name="Straight Connector 12"/>
            <p:cNvCxnSpPr/>
            <p:nvPr/>
          </p:nvCxnSpPr>
          <p:spPr>
            <a:xfrm>
              <a:off x="748276" y="1690534"/>
              <a:ext cx="10669024" cy="0"/>
            </a:xfrm>
            <a:prstGeom prst="line">
              <a:avLst/>
            </a:prstGeom>
            <a:ln w="1905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>
            <a:xfrm>
              <a:off x="748276" y="5421576"/>
              <a:ext cx="10669024" cy="0"/>
            </a:xfrm>
            <a:prstGeom prst="line">
              <a:avLst/>
            </a:prstGeom>
            <a:ln w="1905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6123236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81D2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540034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81D2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069821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81D2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1149349" y="3898161"/>
            <a:ext cx="8216901" cy="677108"/>
          </a:xfrm>
        </p:spPr>
        <p:txBody>
          <a:bodyPr/>
          <a:lstStyle/>
          <a:p>
            <a:r>
              <a:rPr lang="en-US" dirty="0" smtClean="0"/>
              <a:t>DEVLOLOPS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accent1"/>
                </a:solidFill>
              </a:rPr>
              <a:t>MATT STRATTON</a:t>
            </a:r>
            <a:r>
              <a:rPr lang="en-US" dirty="0" smtClean="0">
                <a:solidFill>
                  <a:schemeClr val="accent1"/>
                </a:solidFill>
              </a:rPr>
              <a:t>, 4/2/2015</a:t>
            </a:r>
            <a:endParaRPr lang="en-US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753649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81D2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5551714" y="3741343"/>
            <a:ext cx="4716006" cy="1341906"/>
          </a:xfrm>
        </p:spPr>
        <p:txBody>
          <a:bodyPr/>
          <a:lstStyle/>
          <a:p>
            <a:r>
              <a:rPr lang="en-US" dirty="0" smtClean="0"/>
              <a:t>MATT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 smtClean="0"/>
              <a:t>STRATTON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 smtClean="0"/>
              <a:t>SOLUTIONS ARCHITECT, CHEF SOFTWARE, INC</a:t>
            </a:r>
          </a:p>
          <a:p>
            <a:r>
              <a:rPr lang="en-US" dirty="0" smtClean="0"/>
              <a:t>@</a:t>
            </a:r>
            <a:r>
              <a:rPr lang="en-US" dirty="0" err="1" smtClean="0"/>
              <a:t>mattstratton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5874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81D2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731932" y="2419829"/>
            <a:ext cx="8897169" cy="2986741"/>
          </a:xfrm>
        </p:spPr>
        <p:txBody>
          <a:bodyPr>
            <a:normAutofit/>
          </a:bodyPr>
          <a:lstStyle/>
          <a:p>
            <a:pPr marL="0" indent="0">
              <a:lnSpc>
                <a:spcPct val="110000"/>
              </a:lnSpc>
              <a:spcBef>
                <a:spcPts val="1800"/>
              </a:spcBef>
              <a:buNone/>
            </a:pPr>
            <a:r>
              <a:rPr lang="en-US" sz="2000" dirty="0" smtClean="0"/>
              <a:t>Tools are awesome, but </a:t>
            </a:r>
            <a:r>
              <a:rPr lang="en-US" sz="2000" dirty="0" err="1" smtClean="0"/>
              <a:t>DevOps</a:t>
            </a:r>
            <a:r>
              <a:rPr lang="en-US" sz="2000" dirty="0" smtClean="0"/>
              <a:t> is about communication.</a:t>
            </a:r>
            <a:endParaRPr lang="en-US" sz="2000" dirty="0" smtClean="0"/>
          </a:p>
          <a:p>
            <a:pPr marL="0" indent="0">
              <a:lnSpc>
                <a:spcPct val="110000"/>
              </a:lnSpc>
              <a:spcBef>
                <a:spcPts val="1800"/>
              </a:spcBef>
              <a:buNone/>
            </a:pPr>
            <a:r>
              <a:rPr lang="en-US" sz="2000" dirty="0" smtClean="0"/>
              <a:t>Words are hard. Reading takes time. </a:t>
            </a:r>
            <a:endParaRPr lang="en-US" sz="2000" dirty="0"/>
          </a:p>
          <a:p>
            <a:pPr marL="0" indent="0">
              <a:lnSpc>
                <a:spcPct val="110000"/>
              </a:lnSpc>
              <a:spcBef>
                <a:spcPts val="1800"/>
              </a:spcBef>
              <a:buNone/>
            </a:pPr>
            <a:r>
              <a:rPr lang="en-US" sz="2000" dirty="0" smtClean="0"/>
              <a:t>Velocity is key in all of </a:t>
            </a:r>
            <a:r>
              <a:rPr lang="en-US" sz="2000" dirty="0" err="1" smtClean="0"/>
              <a:t>DevOps</a:t>
            </a:r>
            <a:r>
              <a:rPr lang="en-US" sz="2000" dirty="0" smtClean="0"/>
              <a:t>, even in communication.</a:t>
            </a:r>
            <a:endParaRPr lang="en-US" sz="2000" dirty="0" smtClean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731932" y="703868"/>
            <a:ext cx="10819366" cy="620683"/>
          </a:xfrm>
        </p:spPr>
        <p:txBody>
          <a:bodyPr/>
          <a:lstStyle/>
          <a:p>
            <a:r>
              <a:rPr lang="en-US" dirty="0" smtClean="0"/>
              <a:t>DEVOPS IS ABOUT PEOPLE</a:t>
            </a:r>
            <a:endParaRPr lang="en-US" dirty="0"/>
          </a:p>
        </p:txBody>
      </p:sp>
      <p:grpSp>
        <p:nvGrpSpPr>
          <p:cNvPr id="12" name="Group 11"/>
          <p:cNvGrpSpPr/>
          <p:nvPr/>
        </p:nvGrpSpPr>
        <p:grpSpPr>
          <a:xfrm>
            <a:off x="731933" y="2011690"/>
            <a:ext cx="8629782" cy="3731042"/>
            <a:chOff x="748276" y="1690534"/>
            <a:chExt cx="10669024" cy="3731042"/>
          </a:xfrm>
        </p:grpSpPr>
        <p:cxnSp>
          <p:nvCxnSpPr>
            <p:cNvPr id="13" name="Straight Connector 12"/>
            <p:cNvCxnSpPr/>
            <p:nvPr/>
          </p:nvCxnSpPr>
          <p:spPr>
            <a:xfrm>
              <a:off x="748276" y="1690534"/>
              <a:ext cx="10669024" cy="0"/>
            </a:xfrm>
            <a:prstGeom prst="line">
              <a:avLst/>
            </a:prstGeom>
            <a:ln w="1905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>
            <a:xfrm>
              <a:off x="748276" y="5421576"/>
              <a:ext cx="10669024" cy="0"/>
            </a:xfrm>
            <a:prstGeom prst="line">
              <a:avLst/>
            </a:prstGeom>
            <a:ln w="1905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8481193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81D2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731932" y="2419830"/>
            <a:ext cx="9555068" cy="3322902"/>
          </a:xfrm>
        </p:spPr>
        <p:txBody>
          <a:bodyPr/>
          <a:lstStyle/>
          <a:p>
            <a:pPr marL="0" indent="0">
              <a:lnSpc>
                <a:spcPct val="110000"/>
              </a:lnSpc>
              <a:spcBef>
                <a:spcPts val="1800"/>
              </a:spcBef>
              <a:buNone/>
            </a:pPr>
            <a:r>
              <a:rPr lang="en-US" sz="2000" b="1" dirty="0" smtClean="0"/>
              <a:t>Sean</a:t>
            </a:r>
            <a:r>
              <a:rPr lang="en-US" sz="2000" dirty="0" smtClean="0"/>
              <a:t>: Whoa, I just accidentally rebased the entire </a:t>
            </a:r>
            <a:r>
              <a:rPr lang="en-US" sz="2000" dirty="0" err="1" smtClean="0"/>
              <a:t>git</a:t>
            </a:r>
            <a:r>
              <a:rPr lang="en-US" sz="2000" dirty="0" smtClean="0"/>
              <a:t> repo.</a:t>
            </a:r>
          </a:p>
          <a:p>
            <a:pPr marL="0" indent="0">
              <a:lnSpc>
                <a:spcPct val="110000"/>
              </a:lnSpc>
              <a:spcBef>
                <a:spcPts val="1800"/>
              </a:spcBef>
              <a:buNone/>
            </a:pPr>
            <a:r>
              <a:rPr lang="en-US" sz="2000" b="1" dirty="0" smtClean="0"/>
              <a:t>Matt</a:t>
            </a:r>
            <a:r>
              <a:rPr lang="en-US" sz="2000" dirty="0" smtClean="0"/>
              <a:t>: That wasn’t a very good decision, Sean. You should really consider the ramifications of your decision next time.</a:t>
            </a:r>
            <a:endParaRPr lang="en-US" sz="2000" dirty="0" smtClean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731932" y="703868"/>
            <a:ext cx="10819366" cy="620683"/>
          </a:xfrm>
        </p:spPr>
        <p:txBody>
          <a:bodyPr/>
          <a:lstStyle/>
          <a:p>
            <a:r>
              <a:rPr lang="en-US" dirty="0" smtClean="0"/>
              <a:t>WHICH IS CLEARER?</a:t>
            </a:r>
            <a:endParaRPr lang="en-US" dirty="0"/>
          </a:p>
        </p:txBody>
      </p:sp>
      <p:grpSp>
        <p:nvGrpSpPr>
          <p:cNvPr id="12" name="Group 11"/>
          <p:cNvGrpSpPr/>
          <p:nvPr/>
        </p:nvGrpSpPr>
        <p:grpSpPr>
          <a:xfrm>
            <a:off x="731933" y="2011690"/>
            <a:ext cx="8629782" cy="3731042"/>
            <a:chOff x="748276" y="1690534"/>
            <a:chExt cx="10669024" cy="3731042"/>
          </a:xfrm>
        </p:grpSpPr>
        <p:cxnSp>
          <p:nvCxnSpPr>
            <p:cNvPr id="13" name="Straight Connector 12"/>
            <p:cNvCxnSpPr/>
            <p:nvPr/>
          </p:nvCxnSpPr>
          <p:spPr>
            <a:xfrm>
              <a:off x="748276" y="1690534"/>
              <a:ext cx="10669024" cy="0"/>
            </a:xfrm>
            <a:prstGeom prst="line">
              <a:avLst/>
            </a:prstGeom>
            <a:ln w="1905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>
            <a:xfrm>
              <a:off x="748276" y="5421576"/>
              <a:ext cx="10669024" cy="0"/>
            </a:xfrm>
            <a:prstGeom prst="line">
              <a:avLst/>
            </a:prstGeom>
            <a:ln w="1905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41039855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81D2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731932" y="2419830"/>
            <a:ext cx="8897169" cy="3322902"/>
          </a:xfrm>
        </p:spPr>
        <p:txBody>
          <a:bodyPr/>
          <a:lstStyle/>
          <a:p>
            <a:pPr marL="0" indent="0">
              <a:lnSpc>
                <a:spcPct val="110000"/>
              </a:lnSpc>
              <a:spcBef>
                <a:spcPts val="1800"/>
              </a:spcBef>
              <a:buNone/>
            </a:pPr>
            <a:r>
              <a:rPr lang="en-US" sz="2000" b="1" dirty="0" smtClean="0"/>
              <a:t>Sean</a:t>
            </a:r>
            <a:r>
              <a:rPr lang="en-US" sz="2000" dirty="0" smtClean="0"/>
              <a:t>: Whoa, I just accidentally rebased the entire </a:t>
            </a:r>
            <a:r>
              <a:rPr lang="en-US" sz="2000" dirty="0" err="1" smtClean="0"/>
              <a:t>git</a:t>
            </a:r>
            <a:r>
              <a:rPr lang="en-US" sz="2000" dirty="0" smtClean="0"/>
              <a:t> repo.</a:t>
            </a:r>
          </a:p>
          <a:p>
            <a:pPr marL="0" indent="0">
              <a:lnSpc>
                <a:spcPct val="110000"/>
              </a:lnSpc>
              <a:spcBef>
                <a:spcPts val="1800"/>
              </a:spcBef>
              <a:buNone/>
            </a:pPr>
            <a:r>
              <a:rPr lang="en-US" sz="2000" b="1" dirty="0" smtClean="0"/>
              <a:t>Matt</a:t>
            </a:r>
            <a:r>
              <a:rPr lang="en-US" sz="2000" dirty="0" smtClean="0"/>
              <a:t>:</a:t>
            </a:r>
            <a:endParaRPr lang="en-US" sz="2000" dirty="0" smtClean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731932" y="703868"/>
            <a:ext cx="10819366" cy="620683"/>
          </a:xfrm>
        </p:spPr>
        <p:txBody>
          <a:bodyPr/>
          <a:lstStyle/>
          <a:p>
            <a:r>
              <a:rPr lang="en-US" dirty="0" smtClean="0"/>
              <a:t>MUCH BETTER</a:t>
            </a:r>
            <a:endParaRPr lang="en-US" dirty="0"/>
          </a:p>
        </p:txBody>
      </p:sp>
      <p:grpSp>
        <p:nvGrpSpPr>
          <p:cNvPr id="12" name="Group 11"/>
          <p:cNvGrpSpPr/>
          <p:nvPr/>
        </p:nvGrpSpPr>
        <p:grpSpPr>
          <a:xfrm>
            <a:off x="731933" y="2011690"/>
            <a:ext cx="8629782" cy="3731042"/>
            <a:chOff x="748276" y="1690534"/>
            <a:chExt cx="10669024" cy="3731042"/>
          </a:xfrm>
        </p:grpSpPr>
        <p:cxnSp>
          <p:nvCxnSpPr>
            <p:cNvPr id="13" name="Straight Connector 12"/>
            <p:cNvCxnSpPr/>
            <p:nvPr/>
          </p:nvCxnSpPr>
          <p:spPr>
            <a:xfrm>
              <a:off x="748276" y="1690534"/>
              <a:ext cx="10669024" cy="0"/>
            </a:xfrm>
            <a:prstGeom prst="line">
              <a:avLst/>
            </a:prstGeom>
            <a:ln w="1905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>
            <a:xfrm>
              <a:off x="748276" y="5421576"/>
              <a:ext cx="10669024" cy="0"/>
            </a:xfrm>
            <a:prstGeom prst="line">
              <a:avLst/>
            </a:prstGeom>
            <a:ln w="1905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2" name="Picture 1" descr="noo.gi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6550" y="2841023"/>
            <a:ext cx="3137929" cy="24122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97654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81D2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 bwMode="auto">
          <a:xfrm>
            <a:off x="3563257" y="2917371"/>
            <a:ext cx="3906926" cy="2452915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>
            <a:lvl1pPr marL="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731932" y="703868"/>
            <a:ext cx="10819366" cy="620683"/>
          </a:xfrm>
        </p:spPr>
        <p:txBody>
          <a:bodyPr/>
          <a:lstStyle/>
          <a:p>
            <a:r>
              <a:rPr lang="en-US" dirty="0" smtClean="0"/>
              <a:t>THE SCIENCE OF DEVLOLOPS</a:t>
            </a:r>
            <a:endParaRPr lang="en-US" dirty="0"/>
          </a:p>
        </p:txBody>
      </p:sp>
      <p:graphicFrame>
        <p:nvGraphicFramePr>
          <p:cNvPr id="7" name="Chart 6"/>
          <p:cNvGraphicFramePr/>
          <p:nvPr>
            <p:extLst>
              <p:ext uri="{D42A27DB-BD31-4B8C-83A1-F6EECF244321}">
                <p14:modId xmlns:p14="http://schemas.microsoft.com/office/powerpoint/2010/main" val="1488266612"/>
              </p:ext>
            </p:extLst>
          </p:nvPr>
        </p:nvGraphicFramePr>
        <p:xfrm>
          <a:off x="731932" y="1488998"/>
          <a:ext cx="8419680" cy="433558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9775841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81D2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731932" y="2419830"/>
            <a:ext cx="8897169" cy="3322902"/>
          </a:xfrm>
        </p:spPr>
        <p:txBody>
          <a:bodyPr/>
          <a:lstStyle/>
          <a:p>
            <a:pPr marL="0" indent="0">
              <a:lnSpc>
                <a:spcPct val="110000"/>
              </a:lnSpc>
              <a:spcBef>
                <a:spcPts val="1800"/>
              </a:spcBef>
              <a:buNone/>
            </a:pPr>
            <a:r>
              <a:rPr lang="en-US" sz="2000" dirty="0" smtClean="0"/>
              <a:t>Timing is everything in comedy.</a:t>
            </a:r>
          </a:p>
          <a:p>
            <a:pPr marL="0" indent="0">
              <a:lnSpc>
                <a:spcPct val="110000"/>
              </a:lnSpc>
              <a:spcBef>
                <a:spcPts val="1800"/>
              </a:spcBef>
              <a:buNone/>
            </a:pPr>
            <a:r>
              <a:rPr lang="en-US" sz="2000" dirty="0" smtClean="0"/>
              <a:t>Velocity matters for delivering your product, but it’s even more important with your GIF’s.</a:t>
            </a:r>
          </a:p>
          <a:p>
            <a:pPr marL="0" indent="0">
              <a:lnSpc>
                <a:spcPct val="110000"/>
              </a:lnSpc>
              <a:spcBef>
                <a:spcPts val="1800"/>
              </a:spcBef>
              <a:buNone/>
            </a:pPr>
            <a:r>
              <a:rPr lang="en-US" sz="2000" dirty="0" smtClean="0"/>
              <a:t>This is especially important in real-time communication (</a:t>
            </a:r>
            <a:r>
              <a:rPr lang="en-US" sz="2000" dirty="0" err="1" smtClean="0"/>
              <a:t>Hipchat</a:t>
            </a:r>
            <a:r>
              <a:rPr lang="en-US" sz="2000" dirty="0" smtClean="0"/>
              <a:t>, Slack, </a:t>
            </a:r>
            <a:r>
              <a:rPr lang="en-US" sz="2000" dirty="0" err="1" smtClean="0"/>
              <a:t>etc</a:t>
            </a:r>
            <a:r>
              <a:rPr lang="en-US" sz="2000" dirty="0" smtClean="0"/>
              <a:t>)</a:t>
            </a:r>
          </a:p>
          <a:p>
            <a:pPr marL="0" indent="0">
              <a:lnSpc>
                <a:spcPct val="110000"/>
              </a:lnSpc>
              <a:spcBef>
                <a:spcPts val="1800"/>
              </a:spcBef>
              <a:buNone/>
            </a:pPr>
            <a:r>
              <a:rPr lang="en-US" sz="2000" dirty="0" smtClean="0"/>
              <a:t>Do you really want to slow down your delivery pipeline because you are too slow with a GIF?</a:t>
            </a:r>
            <a:endParaRPr lang="en-US" sz="2000" dirty="0" smtClean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731932" y="703868"/>
            <a:ext cx="10819366" cy="620683"/>
          </a:xfrm>
        </p:spPr>
        <p:txBody>
          <a:bodyPr/>
          <a:lstStyle/>
          <a:p>
            <a:r>
              <a:rPr lang="en-US" dirty="0" smtClean="0"/>
              <a:t>AUTOMATION IS KEY</a:t>
            </a:r>
            <a:endParaRPr lang="en-US" dirty="0"/>
          </a:p>
        </p:txBody>
      </p:sp>
      <p:grpSp>
        <p:nvGrpSpPr>
          <p:cNvPr id="12" name="Group 11"/>
          <p:cNvGrpSpPr/>
          <p:nvPr/>
        </p:nvGrpSpPr>
        <p:grpSpPr>
          <a:xfrm>
            <a:off x="731933" y="2011690"/>
            <a:ext cx="8629782" cy="3731042"/>
            <a:chOff x="748276" y="1690534"/>
            <a:chExt cx="10669024" cy="3731042"/>
          </a:xfrm>
        </p:grpSpPr>
        <p:cxnSp>
          <p:nvCxnSpPr>
            <p:cNvPr id="13" name="Straight Connector 12"/>
            <p:cNvCxnSpPr/>
            <p:nvPr/>
          </p:nvCxnSpPr>
          <p:spPr>
            <a:xfrm>
              <a:off x="748276" y="1690534"/>
              <a:ext cx="10669024" cy="0"/>
            </a:xfrm>
            <a:prstGeom prst="line">
              <a:avLst/>
            </a:prstGeom>
            <a:ln w="1905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>
            <a:xfrm>
              <a:off x="748276" y="5421576"/>
              <a:ext cx="10669024" cy="0"/>
            </a:xfrm>
            <a:prstGeom prst="line">
              <a:avLst/>
            </a:prstGeom>
            <a:ln w="1905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8599346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81D2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731932" y="2419830"/>
            <a:ext cx="8897169" cy="3322902"/>
          </a:xfrm>
        </p:spPr>
        <p:txBody>
          <a:bodyPr/>
          <a:lstStyle/>
          <a:p>
            <a:pPr marL="0" indent="0">
              <a:lnSpc>
                <a:spcPct val="110000"/>
              </a:lnSpc>
              <a:spcBef>
                <a:spcPts val="1800"/>
              </a:spcBef>
              <a:buNone/>
            </a:pPr>
            <a:r>
              <a:rPr lang="en-US" sz="2000" dirty="0" smtClean="0"/>
              <a:t>Someone says something you want to react to.</a:t>
            </a:r>
          </a:p>
          <a:p>
            <a:pPr marL="0" indent="0">
              <a:lnSpc>
                <a:spcPct val="110000"/>
              </a:lnSpc>
              <a:spcBef>
                <a:spcPts val="1800"/>
              </a:spcBef>
              <a:buNone/>
            </a:pPr>
            <a:r>
              <a:rPr lang="en-US" sz="2000" dirty="0" smtClean="0"/>
              <a:t>You open </a:t>
            </a:r>
            <a:r>
              <a:rPr lang="en-US" sz="2000" dirty="0" smtClean="0">
                <a:hlinkClick r:id="rId2"/>
              </a:rPr>
              <a:t>http://images.google.com</a:t>
            </a:r>
            <a:r>
              <a:rPr lang="en-US" sz="2000" dirty="0" smtClean="0"/>
              <a:t> and search for the appropriate GIF.</a:t>
            </a:r>
          </a:p>
          <a:p>
            <a:pPr marL="0" indent="0">
              <a:lnSpc>
                <a:spcPct val="110000"/>
              </a:lnSpc>
              <a:spcBef>
                <a:spcPts val="1800"/>
              </a:spcBef>
              <a:buNone/>
            </a:pPr>
            <a:r>
              <a:rPr lang="en-US" sz="2000" dirty="0" smtClean="0"/>
              <a:t>You paste the URL of the GIF into the chat room.</a:t>
            </a:r>
          </a:p>
          <a:p>
            <a:pPr marL="0" indent="0">
              <a:lnSpc>
                <a:spcPct val="110000"/>
              </a:lnSpc>
              <a:spcBef>
                <a:spcPts val="1800"/>
              </a:spcBef>
              <a:buNone/>
            </a:pPr>
            <a:r>
              <a:rPr lang="en-US" sz="2000" dirty="0" smtClean="0"/>
              <a:t>By the time this happens, ten more messages have gone past and nobody knows what you are talking about anymore.</a:t>
            </a:r>
            <a:endParaRPr lang="en-US" sz="2000" dirty="0" smtClean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731932" y="703868"/>
            <a:ext cx="10819366" cy="620683"/>
          </a:xfrm>
        </p:spPr>
        <p:txBody>
          <a:bodyPr/>
          <a:lstStyle/>
          <a:p>
            <a:r>
              <a:rPr lang="en-US" dirty="0" smtClean="0"/>
              <a:t>MANUAL WORKFLOW</a:t>
            </a:r>
            <a:endParaRPr lang="en-US" dirty="0"/>
          </a:p>
        </p:txBody>
      </p:sp>
      <p:grpSp>
        <p:nvGrpSpPr>
          <p:cNvPr id="12" name="Group 11"/>
          <p:cNvGrpSpPr/>
          <p:nvPr/>
        </p:nvGrpSpPr>
        <p:grpSpPr>
          <a:xfrm>
            <a:off x="731933" y="2011690"/>
            <a:ext cx="8629782" cy="3731042"/>
            <a:chOff x="748276" y="1690534"/>
            <a:chExt cx="10669024" cy="3731042"/>
          </a:xfrm>
        </p:grpSpPr>
        <p:cxnSp>
          <p:nvCxnSpPr>
            <p:cNvPr id="13" name="Straight Connector 12"/>
            <p:cNvCxnSpPr/>
            <p:nvPr/>
          </p:nvCxnSpPr>
          <p:spPr>
            <a:xfrm>
              <a:off x="748276" y="1690534"/>
              <a:ext cx="10669024" cy="0"/>
            </a:xfrm>
            <a:prstGeom prst="line">
              <a:avLst/>
            </a:prstGeom>
            <a:ln w="1905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>
            <a:xfrm>
              <a:off x="748276" y="5421576"/>
              <a:ext cx="10669024" cy="0"/>
            </a:xfrm>
            <a:prstGeom prst="line">
              <a:avLst/>
            </a:prstGeom>
            <a:ln w="19050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8541988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ChefCon template 2015">
  <a:themeElements>
    <a:clrScheme name="Custom 4">
      <a:dk1>
        <a:srgbClr val="3E4346"/>
      </a:dk1>
      <a:lt1>
        <a:srgbClr val="FFFFFF"/>
      </a:lt1>
      <a:dk2>
        <a:srgbClr val="000000"/>
      </a:dk2>
      <a:lt2>
        <a:srgbClr val="FFFFFF"/>
      </a:lt2>
      <a:accent1>
        <a:srgbClr val="53C6E2"/>
      </a:accent1>
      <a:accent2>
        <a:srgbClr val="71C5AF"/>
      </a:accent2>
      <a:accent3>
        <a:srgbClr val="FDB714"/>
      </a:accent3>
      <a:accent4>
        <a:srgbClr val="F18B21"/>
      </a:accent4>
      <a:accent5>
        <a:srgbClr val="435464"/>
      </a:accent5>
      <a:accent6>
        <a:srgbClr val="7D868C"/>
      </a:accent6>
      <a:hlink>
        <a:srgbClr val="71C5AF"/>
      </a:hlink>
      <a:folHlink>
        <a:srgbClr val="7D868C"/>
      </a:folHlink>
    </a:clrScheme>
    <a:fontScheme name="Arial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Angles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20400000"/>
            </a:lightRig>
          </a:scene3d>
          <a:sp3d contourW="6350">
            <a:bevelT w="41275" h="19050" prst="angle"/>
            <a:contourClr>
              <a:schemeClr val="phClr">
                <a:shade val="25000"/>
                <a:satMod val="15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vert="horz" wrap="square" lIns="91436" tIns="45718" rIns="91436" bIns="45718" numCol="1" rtlCol="0" anchor="ctr" anchorCtr="0" compatLnSpc="1">
        <a:prstTxWarp prst="textNoShape">
          <a:avLst/>
        </a:prstTxWarp>
      </a:bodyPr>
      <a:lstStyle>
        <a:defPPr algn="ctr" defTabSz="914099">
          <a:defRPr sz="24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</a:defRPr>
        </a:defPPr>
      </a:lstStyle>
      <a:style>
        <a:lnRef idx="1">
          <a:schemeClr val="accent4"/>
        </a:lnRef>
        <a:fillRef idx="3">
          <a:schemeClr val="accent4"/>
        </a:fillRef>
        <a:effectRef idx="2">
          <a:schemeClr val="accent4"/>
        </a:effectRef>
        <a:fontRef idx="minor">
          <a:schemeClr val="lt1"/>
        </a:fontRef>
      </a:style>
    </a:spDef>
    <a:txDef>
      <a:spPr>
        <a:noFill/>
      </a:spPr>
      <a:bodyPr wrap="none" lIns="0" tIns="0" rIns="0" bIns="0" rtlCol="0">
        <a:spAutoFit/>
      </a:bodyPr>
      <a:lstStyle>
        <a:defPPr>
          <a:defRPr sz="2400" dirty="0" err="1" smtClean="0">
            <a:solidFill>
              <a:schemeClr val="accent3">
                <a:lumMod val="50000"/>
              </a:schemeClr>
            </a:solidFill>
          </a:defRPr>
        </a:defPPr>
      </a:lstStyle>
    </a:txDef>
  </a:objectDefaults>
  <a:extraClrSchemeLst/>
  <a:extLst>
    <a:ext uri="{05A4C25C-085E-4340-85A3-A5531E510DB2}">
      <thm15:themeFamily xmlns="" xmlns:thm15="http://schemas.microsoft.com/office/thememl/2012/main" name="ChefCon15_Template_16x9_v04" id="{1782ECC9-384A-4B24-9473-E64527D123BD}" vid="{52C9DBF6-C821-4313-AF59-B4EF71994472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Override1.xml><?xml version="1.0" encoding="utf-8"?>
<a:themeOverride xmlns:a="http://schemas.openxmlformats.org/drawingml/2006/main">
  <a:clrScheme name="Custom 4">
    <a:dk1>
      <a:srgbClr val="3E4346"/>
    </a:dk1>
    <a:lt1>
      <a:srgbClr val="FFFFFF"/>
    </a:lt1>
    <a:dk2>
      <a:srgbClr val="000000"/>
    </a:dk2>
    <a:lt2>
      <a:srgbClr val="FFFFFF"/>
    </a:lt2>
    <a:accent1>
      <a:srgbClr val="53C6E2"/>
    </a:accent1>
    <a:accent2>
      <a:srgbClr val="71C5AF"/>
    </a:accent2>
    <a:accent3>
      <a:srgbClr val="FDB714"/>
    </a:accent3>
    <a:accent4>
      <a:srgbClr val="F18B21"/>
    </a:accent4>
    <a:accent5>
      <a:srgbClr val="435464"/>
    </a:accent5>
    <a:accent6>
      <a:srgbClr val="7D868C"/>
    </a:accent6>
    <a:hlink>
      <a:srgbClr val="71C5AF"/>
    </a:hlink>
    <a:folHlink>
      <a:srgbClr val="7D868C"/>
    </a:folHlink>
  </a:clrScheme>
</a:themeOverride>
</file>

<file path=ppt/theme/themeOverride2.xml><?xml version="1.0" encoding="utf-8"?>
<a:themeOverride xmlns:a="http://schemas.openxmlformats.org/drawingml/2006/main">
  <a:clrScheme name="Custom 4">
    <a:dk1>
      <a:srgbClr val="3E4346"/>
    </a:dk1>
    <a:lt1>
      <a:srgbClr val="FFFFFF"/>
    </a:lt1>
    <a:dk2>
      <a:srgbClr val="000000"/>
    </a:dk2>
    <a:lt2>
      <a:srgbClr val="FFFFFF"/>
    </a:lt2>
    <a:accent1>
      <a:srgbClr val="53C6E2"/>
    </a:accent1>
    <a:accent2>
      <a:srgbClr val="71C5AF"/>
    </a:accent2>
    <a:accent3>
      <a:srgbClr val="FDB714"/>
    </a:accent3>
    <a:accent4>
      <a:srgbClr val="F18B21"/>
    </a:accent4>
    <a:accent5>
      <a:srgbClr val="435464"/>
    </a:accent5>
    <a:accent6>
      <a:srgbClr val="7D868C"/>
    </a:accent6>
    <a:hlink>
      <a:srgbClr val="71C5AF"/>
    </a:hlink>
    <a:folHlink>
      <a:srgbClr val="7D868C"/>
    </a:folHlink>
  </a:clrScheme>
</a:themeOverrid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_rels/item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0812F700BE7F874999720E88173FE491" ma:contentTypeVersion="0" ma:contentTypeDescription="Create a new document." ma:contentTypeScope="" ma:versionID="3f79f408e2ca720b7aba6e0e32464d0c">
  <xsd:schema xmlns:xsd="http://www.w3.org/2001/XMLSchema" xmlns:xs="http://www.w3.org/2001/XMLSchema" xmlns:p="http://schemas.microsoft.com/office/2006/metadata/properties" xmlns:ns2="7bb5d761-a2ea-4873-95f7-7a6658fb3ef0" targetNamespace="http://schemas.microsoft.com/office/2006/metadata/properties" ma:root="true" ma:fieldsID="1e062cd38ba31e406bfc4340fbc7f87a" ns2:_="">
    <xsd:import namespace="7bb5d761-a2ea-4873-95f7-7a6658fb3ef0"/>
    <xsd:element name="properties">
      <xsd:complexType>
        <xsd:sequence>
          <xsd:element name="documentManagement">
            <xsd:complexType>
              <xsd:all>
                <xsd:element ref="ns2:_dlc_DocId" minOccurs="0"/>
                <xsd:element ref="ns2:_dlc_DocIdUrl" minOccurs="0"/>
                <xsd:element ref="ns2:_dlc_DocIdPersistId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bb5d761-a2ea-4873-95f7-7a6658fb3ef0" elementFormDefault="qualified">
    <xsd:import namespace="http://schemas.microsoft.com/office/2006/documentManagement/types"/>
    <xsd:import namespace="http://schemas.microsoft.com/office/infopath/2007/PartnerControls"/>
    <xsd:element name="_dlc_DocId" ma:index="8" nillable="true" ma:displayName="Document ID Value" ma:description="The value of the document ID assigned to this item." ma:internalName="_dlc_DocId" ma:readOnly="true">
      <xsd:simpleType>
        <xsd:restriction base="dms:Text"/>
      </xsd:simpleType>
    </xsd:element>
    <xsd:element name="_dlc_DocIdUrl" ma:index="9" nillable="true" ma:displayName="Document ID" ma:description="Permanent link to this document." ma:hidden="true" ma:internalName="_dlc_DocIdUrl" ma:readOnly="tru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_dlc_DocIdPersistId" ma:index="10" nillable="true" ma:displayName="Persist ID" ma:description="Keep ID on add." ma:hidden="true" ma:internalName="_dlc_DocIdPersistId" ma:readOnly="true">
      <xsd:simpleType>
        <xsd:restriction base="dms:Boolea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dlc_DocId xmlns="7bb5d761-a2ea-4873-95f7-7a6658fb3ef0">M4CWTKMW727E-592-73</_dlc_DocId>
    <_dlc_DocIdUrl xmlns="7bb5d761-a2ea-4873-95f7-7a6658fb3ef0">
      <Url>https://kms.vci.local/marketing/team/_layouts/DocIdRedir.aspx?ID=M4CWTKMW727E-592-73</Url>
      <Description>M4CWTKMW727E-592-73</Description>
    </_dlc_DocIdUrl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4.xml><?xml version="1.0" encoding="utf-8"?>
<?mso-contentType ?>
<spe:Receivers xmlns:spe="http://schemas.microsoft.com/sharepoint/events">
  <Receiver>
    <Name>Document ID Generator</Name>
    <Synchronization>Synchronous</Synchronization>
    <Type>10001</Type>
    <SequenceNumber>1000</SequenceNumber>
    <Assembly>Microsoft.Office.DocumentManagement, Version=14.0.0.0,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10002</Type>
    <SequenceNumber>1001</SequenceNumber>
    <Assembly>Microsoft.Office.DocumentManagement, Version=14.0.0.0,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10004</Type>
    <SequenceNumber>1002</SequenceNumber>
    <Assembly>Microsoft.Office.DocumentManagement, Version=14.0.0.0,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10006</Type>
    <SequenceNumber>1003</SequenceNumber>
    <Assembly>Microsoft.Office.DocumentManagement, Version=14.0.0.0, Culture=neutral, PublicKeyToken=71e9bce111e9429c</Assembly>
    <Class>Microsoft.Office.DocumentManagement.Internal.DocIdHandler</Class>
    <Data/>
    <Filter/>
  </Receiver>
</spe:Receivers>
</file>

<file path=customXml/itemProps1.xml><?xml version="1.0" encoding="utf-8"?>
<ds:datastoreItem xmlns:ds="http://schemas.openxmlformats.org/officeDocument/2006/customXml" ds:itemID="{164479E5-0B02-49AC-B79E-EC1D6164DDD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bb5d761-a2ea-4873-95f7-7a6658fb3ef0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6921749B-AEB7-461B-845F-603CABD25259}">
  <ds:schemaRefs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http://schemas.microsoft.com/office/2006/metadata/properties"/>
    <ds:schemaRef ds:uri="7bb5d761-a2ea-4873-95f7-7a6658fb3ef0"/>
    <ds:schemaRef ds:uri="http://purl.org/dc/terms/"/>
    <ds:schemaRef ds:uri="http://schemas.openxmlformats.org/package/2006/metadata/core-properties"/>
    <ds:schemaRef ds:uri="http://www.w3.org/XML/1998/namespace"/>
    <ds:schemaRef ds:uri="http://purl.org/dc/dcmitype/"/>
  </ds:schemaRefs>
</ds:datastoreItem>
</file>

<file path=customXml/itemProps3.xml><?xml version="1.0" encoding="utf-8"?>
<ds:datastoreItem xmlns:ds="http://schemas.openxmlformats.org/officeDocument/2006/customXml" ds:itemID="{5CDEB364-43EC-4510-9881-539C2A3FCE9E}">
  <ds:schemaRefs>
    <ds:schemaRef ds:uri="http://schemas.microsoft.com/sharepoint/v3/contenttype/forms"/>
  </ds:schemaRefs>
</ds:datastoreItem>
</file>

<file path=customXml/itemProps4.xml><?xml version="1.0" encoding="utf-8"?>
<ds:datastoreItem xmlns:ds="http://schemas.openxmlformats.org/officeDocument/2006/customXml" ds:itemID="{B13EBC30-FE27-4C6A-B723-23FC2188F7DC}">
  <ds:schemaRefs>
    <ds:schemaRef ds:uri="http://schemas.microsoft.com/sharepoint/event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527</TotalTime>
  <Words>592</Words>
  <Application>Microsoft Macintosh PowerPoint</Application>
  <PresentationFormat>Custom</PresentationFormat>
  <Paragraphs>63</Paragraphs>
  <Slides>18</Slides>
  <Notes>2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19" baseType="lpstr">
      <vt:lpstr>ChefCon template 2015</vt:lpstr>
      <vt:lpstr>PowerPoint Presentation</vt:lpstr>
      <vt:lpstr>DEVLOLOPS</vt:lpstr>
      <vt:lpstr>MATT STRATTON</vt:lpstr>
      <vt:lpstr>DEVOPS IS ABOUT PEOPLE</vt:lpstr>
      <vt:lpstr>WHICH IS CLEARER?</vt:lpstr>
      <vt:lpstr>MUCH BETTER</vt:lpstr>
      <vt:lpstr>THE SCIENCE OF DEVLOLOPS</vt:lpstr>
      <vt:lpstr>AUTOMATION IS KEY</vt:lpstr>
      <vt:lpstr>MANUAL WORKFLOW</vt:lpstr>
      <vt:lpstr>PowerPoint Presentation</vt:lpstr>
      <vt:lpstr>THE SECRET IS TEXT EXPANSION</vt:lpstr>
      <vt:lpstr>ORGANIZE YOUR FUNNY</vt:lpstr>
      <vt:lpstr>ORGANIZE YOUR FUNNY</vt:lpstr>
      <vt:lpstr>RESEARCH AHEAD OF TIME</vt:lpstr>
      <vt:lpstr>PRO TIPS</vt:lpstr>
      <vt:lpstr>TOOLS</vt:lpstr>
      <vt:lpstr>PowerPoint Presentation</vt:lpstr>
      <vt:lpstr>PowerPoint Presentation</vt:lpstr>
    </vt:vector>
  </TitlesOfParts>
  <Manager>&lt;Content Manager Name Here&gt;</Manager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>Houghton Mifflin Harcourt – 2012 Investor Day</dc:subject>
  <dc:creator>India Menninghaus</dc:creator>
  <dc:description>Template: Louma El-Khoury, Silver Fox Productions Inc.
Formatting:
Event Date: March 12, 2012
Event Location: New York, NY
Audience Type:</dc:description>
  <cp:lastModifiedBy>Matt Stratton</cp:lastModifiedBy>
  <cp:revision>16</cp:revision>
  <cp:lastPrinted>2012-11-30T19:50:46Z</cp:lastPrinted>
  <dcterms:created xsi:type="dcterms:W3CDTF">2015-02-27T18:38:34Z</dcterms:created>
  <dcterms:modified xsi:type="dcterms:W3CDTF">2015-04-02T19:51:48Z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0x0101000812F700BE7F874999720E88173FE491</vt:lpwstr>
  </property>
  <property fmtid="{D5CDD505-2E9C-101B-9397-08002B2CF9AE}" pid="3" name="_dlc_DocIdItemGuid">
    <vt:lpwstr>bfd9fc01-1599-4dd9-b7eb-4ffa6e7bdb79</vt:lpwstr>
  </property>
</Properties>
</file>

<file path=docProps/thumbnail.jpeg>
</file>